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5" r:id="rId1"/>
    <p:sldMasterId id="2147483656" r:id="rId2"/>
    <p:sldMasterId id="2147483657" r:id="rId3"/>
  </p:sldMasterIdLst>
  <p:notesMasterIdLst>
    <p:notesMasterId r:id="rId38"/>
  </p:notesMasterIdLst>
  <p:sldIdLst>
    <p:sldId id="256" r:id="rId4"/>
    <p:sldId id="257" r:id="rId5"/>
    <p:sldId id="274" r:id="rId6"/>
    <p:sldId id="275" r:id="rId7"/>
    <p:sldId id="276" r:id="rId8"/>
    <p:sldId id="277" r:id="rId9"/>
    <p:sldId id="278" r:id="rId10"/>
    <p:sldId id="279" r:id="rId11"/>
    <p:sldId id="280" r:id="rId12"/>
    <p:sldId id="281" r:id="rId13"/>
    <p:sldId id="282" r:id="rId14"/>
    <p:sldId id="258" r:id="rId15"/>
    <p:sldId id="364" r:id="rId16"/>
    <p:sldId id="262" r:id="rId17"/>
    <p:sldId id="265" r:id="rId18"/>
    <p:sldId id="365" r:id="rId19"/>
    <p:sldId id="366" r:id="rId20"/>
    <p:sldId id="367" r:id="rId21"/>
    <p:sldId id="368" r:id="rId22"/>
    <p:sldId id="369" r:id="rId23"/>
    <p:sldId id="370" r:id="rId24"/>
    <p:sldId id="371" r:id="rId25"/>
    <p:sldId id="372" r:id="rId26"/>
    <p:sldId id="373" r:id="rId27"/>
    <p:sldId id="374" r:id="rId28"/>
    <p:sldId id="375" r:id="rId29"/>
    <p:sldId id="376" r:id="rId30"/>
    <p:sldId id="266" r:id="rId31"/>
    <p:sldId id="267" r:id="rId32"/>
    <p:sldId id="268" r:id="rId33"/>
    <p:sldId id="269" r:id="rId34"/>
    <p:sldId id="270" r:id="rId35"/>
    <p:sldId id="271" r:id="rId36"/>
    <p:sldId id="272" r:id="rId37"/>
  </p:sldIdLst>
  <p:sldSz cx="12192000" cy="6858000"/>
  <p:notesSz cx="6858000" cy="9144000"/>
  <p:embeddedFontLst>
    <p:embeddedFont>
      <p:font typeface="Abadi" panose="020B0604020104020204" pitchFamily="34" charset="0"/>
      <p:regular r:id="rId39"/>
    </p:embeddedFon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Candara" panose="020E0502030303020204" pitchFamily="34" charset="0"/>
      <p:regular r:id="rId45"/>
      <p:bold r:id="rId46"/>
      <p:italic r:id="rId47"/>
      <p:boldItalic r:id="rId48"/>
    </p:embeddedFont>
    <p:embeddedFont>
      <p:font typeface="Corbel" panose="020B0503020204020204" pitchFamily="34" charset="0"/>
      <p:regular r:id="rId49"/>
      <p:bold r:id="rId50"/>
      <p:italic r:id="rId51"/>
      <p:boldItalic r:id="rId52"/>
    </p:embeddedFont>
    <p:embeddedFont>
      <p:font typeface="Wingdings 3" pitchFamily="2" charset="2"/>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46"/>
  </p:normalViewPr>
  <p:slideViewPr>
    <p:cSldViewPr snapToGrid="0">
      <p:cViewPr varScale="1">
        <p:scale>
          <a:sx n="89" d="100"/>
          <a:sy n="89" d="100"/>
        </p:scale>
        <p:origin x="896" y="168"/>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3.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font" Target="fonts/font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11.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6.fntdata"/><Relationship Id="rId5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IN" sz="1200" b="0" i="0" u="none" strike="noStrike" cap="none">
                <a:solidFill>
                  <a:srgbClr val="000000"/>
                </a:solidFill>
                <a:latin typeface="Calibri"/>
                <a:ea typeface="Calibri"/>
                <a:cs typeface="Calibri"/>
                <a:sym typeface="Calibri"/>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4967b7b64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4967b7b642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4967b7b642_0_7: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32</a:t>
            </a:fld>
            <a:endParaRPr sz="14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4967b7b64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4967b7b642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g4967b7b642_0_1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33</a:t>
            </a:fld>
            <a:endParaRPr sz="14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967b7b6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967b7b642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4967b7b642_0_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Calibri"/>
              <a:buNone/>
            </a:pPr>
            <a:fld id="{00000000-1234-1234-1234-123412341234}" type="slidenum">
              <a:rPr lang="en-IN"/>
              <a:t>31</a:t>
            </a:fld>
            <a:endParaRPr sz="14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914400" y="2130426"/>
            <a:ext cx="10363200" cy="1470025"/>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20" name="Google Shape;20;p2"/>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lstStyle>
            <a:lvl1pPr marR="0" lvl="0" algn="ctr">
              <a:lnSpc>
                <a:spcPct val="100000"/>
              </a:lnSpc>
              <a:spcBef>
                <a:spcPts val="640"/>
              </a:spcBef>
              <a:spcAft>
                <a:spcPts val="0"/>
              </a:spcAft>
              <a:buClr>
                <a:srgbClr val="888888"/>
              </a:buClr>
              <a:buSzPts val="3200"/>
              <a:buFont typeface="Arial"/>
              <a:buNone/>
              <a:defRPr sz="3200" b="0" i="0" u="none" strike="noStrike" cap="none">
                <a:solidFill>
                  <a:srgbClr val="888888"/>
                </a:solidFill>
                <a:latin typeface="Candara"/>
                <a:ea typeface="Candara"/>
                <a:cs typeface="Candara"/>
                <a:sym typeface="Candara"/>
              </a:defRPr>
            </a:lvl1pPr>
            <a:lvl2pPr marR="0" lvl="1" algn="ctr">
              <a:lnSpc>
                <a:spcPct val="100000"/>
              </a:lnSpc>
              <a:spcBef>
                <a:spcPts val="560"/>
              </a:spcBef>
              <a:spcAft>
                <a:spcPts val="0"/>
              </a:spcAft>
              <a:buClr>
                <a:srgbClr val="888888"/>
              </a:buClr>
              <a:buSzPts val="2800"/>
              <a:buFont typeface="Arial"/>
              <a:buNone/>
              <a:defRPr sz="2800" b="0" i="0" u="none" strike="noStrike" cap="none">
                <a:solidFill>
                  <a:srgbClr val="888888"/>
                </a:solidFill>
                <a:latin typeface="Candara"/>
                <a:ea typeface="Candara"/>
                <a:cs typeface="Candara"/>
                <a:sym typeface="Candara"/>
              </a:defRPr>
            </a:lvl2pPr>
            <a:lvl3pPr marR="0" lvl="2" algn="ctr">
              <a:lnSpc>
                <a:spcPct val="100000"/>
              </a:lnSpc>
              <a:spcBef>
                <a:spcPts val="480"/>
              </a:spcBef>
              <a:spcAft>
                <a:spcPts val="0"/>
              </a:spcAft>
              <a:buClr>
                <a:srgbClr val="888888"/>
              </a:buClr>
              <a:buSzPts val="2400"/>
              <a:buFont typeface="Arial"/>
              <a:buNone/>
              <a:defRPr sz="2400" b="0" i="0" u="none" strike="noStrike" cap="none">
                <a:solidFill>
                  <a:srgbClr val="888888"/>
                </a:solidFill>
                <a:latin typeface="Candara"/>
                <a:ea typeface="Candara"/>
                <a:cs typeface="Candara"/>
                <a:sym typeface="Candara"/>
              </a:defRPr>
            </a:lvl3pPr>
            <a:lvl4pPr marR="0" lvl="3"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ndara"/>
                <a:ea typeface="Candara"/>
                <a:cs typeface="Candara"/>
                <a:sym typeface="Candara"/>
              </a:defRPr>
            </a:lvl4pPr>
            <a:lvl5pPr marR="0" lvl="4"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ndara"/>
                <a:ea typeface="Candara"/>
                <a:cs typeface="Candara"/>
                <a:sym typeface="Candara"/>
              </a:defRPr>
            </a:lvl5pPr>
            <a:lvl6pPr marR="0" lvl="5"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a:lnSpc>
                <a:spcPct val="100000"/>
              </a:lnSpc>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2"/>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26" name="Google Shape;26;p3"/>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3"/>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32" name="Google Shape;32;p4"/>
          <p:cNvSpPr txBox="1">
            <a:spLocks noGrp="1"/>
          </p:cNvSpPr>
          <p:nvPr>
            <p:ph type="body" idx="1"/>
          </p:nvPr>
        </p:nvSpPr>
        <p:spPr>
          <a:xfrm rot="5400000">
            <a:off x="3833019" y="-1623219"/>
            <a:ext cx="4525962" cy="10972800"/>
          </a:xfrm>
          <a:prstGeom prst="rect">
            <a:avLst/>
          </a:prstGeom>
          <a:noFill/>
          <a:ln>
            <a:noFill/>
          </a:ln>
        </p:spPr>
        <p:txBody>
          <a:bodyPr spcFirstLastPara="1" wrap="square" lIns="91425" tIns="45700" rIns="91425" bIns="45700" anchor="t" anchorCtr="0"/>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 name="Google Shape;33;p4"/>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4"/>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lstStyle>
            <a:lvl1pPr marR="0" lvl="0" algn="l">
              <a:lnSpc>
                <a:spcPct val="100000"/>
              </a:lnSpc>
              <a:spcBef>
                <a:spcPts val="0"/>
              </a:spcBef>
              <a:spcAft>
                <a:spcPts val="0"/>
              </a:spcAft>
              <a:buSzPts val="1400"/>
              <a:buNone/>
              <a:defRPr sz="2000" b="1"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38" name="Google Shape;38;p5"/>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280"/>
              </a:spcBef>
              <a:spcAft>
                <a:spcPts val="0"/>
              </a:spcAft>
              <a:buClr>
                <a:schemeClr val="dk1"/>
              </a:buClr>
              <a:buSzPts val="1400"/>
              <a:buFont typeface="Arial"/>
              <a:buNone/>
              <a:defRPr sz="1400" b="0" i="0" u="none" strike="noStrike" cap="none">
                <a:solidFill>
                  <a:schemeClr val="dk1"/>
                </a:solidFill>
                <a:latin typeface="Candara"/>
                <a:ea typeface="Candara"/>
                <a:cs typeface="Candara"/>
                <a:sym typeface="Candara"/>
              </a:defRPr>
            </a:lvl1pPr>
            <a:lvl2pPr marL="914400" marR="0" lvl="1" indent="-228600" algn="l">
              <a:lnSpc>
                <a:spcPct val="100000"/>
              </a:lnSpc>
              <a:spcBef>
                <a:spcPts val="240"/>
              </a:spcBef>
              <a:spcAft>
                <a:spcPts val="0"/>
              </a:spcAft>
              <a:buClr>
                <a:schemeClr val="dk1"/>
              </a:buClr>
              <a:buSzPts val="1200"/>
              <a:buFont typeface="Arial"/>
              <a:buNone/>
              <a:defRPr sz="1200" b="0" i="0" u="none" strike="noStrike" cap="none">
                <a:solidFill>
                  <a:schemeClr val="dk1"/>
                </a:solidFill>
                <a:latin typeface="Candara"/>
                <a:ea typeface="Candara"/>
                <a:cs typeface="Candara"/>
                <a:sym typeface="Candara"/>
              </a:defRPr>
            </a:lvl2pPr>
            <a:lvl3pPr marL="1371600" marR="0" lvl="2" indent="-228600" algn="l">
              <a:lnSpc>
                <a:spcPct val="100000"/>
              </a:lnSpc>
              <a:spcBef>
                <a:spcPts val="200"/>
              </a:spcBef>
              <a:spcAft>
                <a:spcPts val="0"/>
              </a:spcAft>
              <a:buClr>
                <a:schemeClr val="dk1"/>
              </a:buClr>
              <a:buSzPts val="1000"/>
              <a:buFont typeface="Arial"/>
              <a:buNone/>
              <a:defRPr sz="1000" b="0" i="0" u="none" strike="noStrike" cap="none">
                <a:solidFill>
                  <a:schemeClr val="dk1"/>
                </a:solidFill>
                <a:latin typeface="Candara"/>
                <a:ea typeface="Candara"/>
                <a:cs typeface="Candara"/>
                <a:sym typeface="Candara"/>
              </a:defRPr>
            </a:lvl3pPr>
            <a:lvl4pPr marL="1828800" marR="0" lvl="3"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4pPr>
            <a:lvl5pPr marL="2286000" marR="0" lvl="4"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ndara"/>
                <a:ea typeface="Candara"/>
                <a:cs typeface="Candara"/>
                <a:sym typeface="Candara"/>
              </a:defRPr>
            </a:lvl5pPr>
            <a:lvl6pPr marL="2743200" marR="0" lvl="5"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40" name="Google Shape;40;p5"/>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5"/>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5"/>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45" name="Google Shape;45;p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Candara"/>
                <a:ea typeface="Candara"/>
                <a:cs typeface="Candara"/>
                <a:sym typeface="Candara"/>
              </a:defRPr>
            </a:lvl1pPr>
            <a:lvl2pPr marL="914400" marR="0" lvl="1"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Candara"/>
                <a:ea typeface="Candara"/>
                <a:cs typeface="Candara"/>
                <a:sym typeface="Candara"/>
              </a:defRPr>
            </a:lvl2pPr>
            <a:lvl3pPr marL="1371600" marR="0" lvl="2" indent="-228600" algn="l">
              <a:lnSpc>
                <a:spcPct val="100000"/>
              </a:lnSpc>
              <a:spcBef>
                <a:spcPts val="360"/>
              </a:spcBef>
              <a:spcAft>
                <a:spcPts val="0"/>
              </a:spcAft>
              <a:buClr>
                <a:schemeClr val="dk1"/>
              </a:buClr>
              <a:buSzPts val="1800"/>
              <a:buFont typeface="Arial"/>
              <a:buNone/>
              <a:defRPr sz="1800" b="1" i="0" u="none" strike="noStrike" cap="none">
                <a:solidFill>
                  <a:schemeClr val="dk1"/>
                </a:solidFill>
                <a:latin typeface="Candara"/>
                <a:ea typeface="Candara"/>
                <a:cs typeface="Candara"/>
                <a:sym typeface="Candara"/>
              </a:defRPr>
            </a:lvl3pPr>
            <a:lvl4pPr marL="1828800" marR="0" lvl="3"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4pPr>
            <a:lvl5pPr marL="2286000" marR="0" lvl="4"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lstStyle>
            <a:lvl1pPr marL="457200" marR="0" lvl="0"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lstStyle>
            <a:lvl1pPr marL="457200" marR="0" lvl="0" indent="-228600" algn="l">
              <a:lnSpc>
                <a:spcPct val="100000"/>
              </a:lnSpc>
              <a:spcBef>
                <a:spcPts val="480"/>
              </a:spcBef>
              <a:spcAft>
                <a:spcPts val="0"/>
              </a:spcAft>
              <a:buClr>
                <a:schemeClr val="dk1"/>
              </a:buClr>
              <a:buSzPts val="2400"/>
              <a:buFont typeface="Arial"/>
              <a:buNone/>
              <a:defRPr sz="2400" b="1" i="0" u="none" strike="noStrike" cap="none">
                <a:solidFill>
                  <a:schemeClr val="dk1"/>
                </a:solidFill>
                <a:latin typeface="Candara"/>
                <a:ea typeface="Candara"/>
                <a:cs typeface="Candara"/>
                <a:sym typeface="Candara"/>
              </a:defRPr>
            </a:lvl1pPr>
            <a:lvl2pPr marL="914400" marR="0" lvl="1" indent="-228600" algn="l">
              <a:lnSpc>
                <a:spcPct val="100000"/>
              </a:lnSpc>
              <a:spcBef>
                <a:spcPts val="400"/>
              </a:spcBef>
              <a:spcAft>
                <a:spcPts val="0"/>
              </a:spcAft>
              <a:buClr>
                <a:schemeClr val="dk1"/>
              </a:buClr>
              <a:buSzPts val="2000"/>
              <a:buFont typeface="Arial"/>
              <a:buNone/>
              <a:defRPr sz="2000" b="1" i="0" u="none" strike="noStrike" cap="none">
                <a:solidFill>
                  <a:schemeClr val="dk1"/>
                </a:solidFill>
                <a:latin typeface="Candara"/>
                <a:ea typeface="Candara"/>
                <a:cs typeface="Candara"/>
                <a:sym typeface="Candara"/>
              </a:defRPr>
            </a:lvl2pPr>
            <a:lvl3pPr marL="1371600" marR="0" lvl="2" indent="-228600" algn="l">
              <a:lnSpc>
                <a:spcPct val="100000"/>
              </a:lnSpc>
              <a:spcBef>
                <a:spcPts val="360"/>
              </a:spcBef>
              <a:spcAft>
                <a:spcPts val="0"/>
              </a:spcAft>
              <a:buClr>
                <a:schemeClr val="dk1"/>
              </a:buClr>
              <a:buSzPts val="1800"/>
              <a:buFont typeface="Arial"/>
              <a:buNone/>
              <a:defRPr sz="1800" b="1" i="0" u="none" strike="noStrike" cap="none">
                <a:solidFill>
                  <a:schemeClr val="dk1"/>
                </a:solidFill>
                <a:latin typeface="Candara"/>
                <a:ea typeface="Candara"/>
                <a:cs typeface="Candara"/>
                <a:sym typeface="Candara"/>
              </a:defRPr>
            </a:lvl3pPr>
            <a:lvl4pPr marL="1828800" marR="0" lvl="3"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4pPr>
            <a:lvl5pPr marL="2286000" marR="0" lvl="4"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ndara"/>
                <a:ea typeface="Candara"/>
                <a:cs typeface="Candara"/>
                <a:sym typeface="Candara"/>
              </a:defRPr>
            </a:lvl5pPr>
            <a:lvl6pPr marL="2743200" marR="0" lvl="5"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lstStyle>
            <a:lvl1pPr marL="457200" marR="0" lvl="0"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1pPr>
            <a:lvl2pPr marL="914400" marR="0" lvl="1"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2pPr>
            <a:lvl3pPr marL="1371600" marR="0" lvl="2" indent="-342900" algn="l">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ndara"/>
                <a:ea typeface="Candara"/>
                <a:cs typeface="Candara"/>
                <a:sym typeface="Candara"/>
              </a:defRPr>
            </a:lvl3pPr>
            <a:lvl4pPr marL="1828800" marR="0" lvl="3"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4pPr>
            <a:lvl5pPr marL="2286000" marR="0" lvl="4"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ndara"/>
                <a:ea typeface="Candara"/>
                <a:cs typeface="Candara"/>
                <a:sym typeface="Candara"/>
              </a:defRPr>
            </a:lvl5pPr>
            <a:lvl6pPr marL="2743200" marR="0" lvl="5"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9" name="Google Shape;49;p6"/>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6"/>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6"/>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1pPr>
            <a:lvl2pPr marR="0" lvl="1"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2pPr>
            <a:lvl3pPr marR="0" lvl="2"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3pPr>
            <a:lvl4pPr marR="0" lvl="3"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4pPr>
            <a:lvl5pPr marR="0" lvl="4"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5pPr>
            <a:lvl6pPr marR="0" lvl="5"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6pPr>
            <a:lvl7pPr marR="0" lvl="6"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7pPr>
            <a:lvl8pPr marR="0" lvl="7"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8pPr>
            <a:lvl9pPr marR="0" lvl="8" algn="l">
              <a:lnSpc>
                <a:spcPct val="100000"/>
              </a:lnSpc>
              <a:spcBef>
                <a:spcPts val="0"/>
              </a:spcBef>
              <a:spcAft>
                <a:spcPts val="0"/>
              </a:spcAft>
              <a:buSzPts val="1400"/>
              <a:buNone/>
              <a:defRPr sz="4400" b="0" i="0" u="none" strike="noStrike" cap="none">
                <a:solidFill>
                  <a:schemeClr val="dk1"/>
                </a:solidFill>
                <a:latin typeface="Corbel"/>
                <a:ea typeface="Corbel"/>
                <a:cs typeface="Corbel"/>
                <a:sym typeface="Corbel"/>
              </a:defRPr>
            </a:lvl9pPr>
          </a:lstStyle>
          <a:p>
            <a:endParaRPr/>
          </a:p>
        </p:txBody>
      </p:sp>
      <p:sp>
        <p:nvSpPr>
          <p:cNvPr id="62" name="Google Shape;62;p8"/>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3" name="Google Shape;63;p8"/>
          <p:cNvSpPr txBox="1">
            <a:spLocks noGrp="1"/>
          </p:cNvSpPr>
          <p:nvPr>
            <p:ph type="ftr" idx="11"/>
          </p:nvPr>
        </p:nvSpPr>
        <p:spPr>
          <a:xfrm>
            <a:off x="4165600" y="6477000"/>
            <a:ext cx="3860800" cy="365125"/>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8"/>
          <p:cNvSpPr txBox="1">
            <a:spLocks noGrp="1"/>
          </p:cNvSpPr>
          <p:nvPr>
            <p:ph type="sldNum" idx="12"/>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854028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0"/>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lstStyle>
            <a:lvl1pPr marR="0" lvl="0" algn="l">
              <a:lnSpc>
                <a:spcPct val="100000"/>
              </a:lnSpc>
              <a:spcBef>
                <a:spcPts val="0"/>
              </a:spcBef>
              <a:spcAft>
                <a:spcPts val="0"/>
              </a:spcAft>
              <a:buSzPts val="1400"/>
              <a:buNone/>
              <a:defRPr sz="18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0"/>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lstStyle>
            <a:lvl1pPr marR="0" lvl="0" algn="ctr">
              <a:lnSpc>
                <a:spcPct val="100000"/>
              </a:lnSpc>
              <a:spcBef>
                <a:spcPts val="0"/>
              </a:spcBef>
              <a:spcAft>
                <a:spcPts val="0"/>
              </a:spcAft>
              <a:buSzPts val="1400"/>
              <a:buNone/>
              <a:defRPr sz="1400" b="0" i="0" u="none">
                <a:solidFill>
                  <a:srgbClr val="595959"/>
                </a:solidFill>
                <a:latin typeface="Candara"/>
                <a:ea typeface="Candara"/>
                <a:cs typeface="Candara"/>
                <a:sym typeface="Candara"/>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0"/>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11" name="Google Shape;11;p1"/>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
        <p:nvSpPr>
          <p:cNvPr id="15" name="Google Shape;15;p1"/>
          <p:cNvSpPr txBox="1"/>
          <p:nvPr/>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6" name="Google Shape;16;p1"/>
          <p:cNvSpPr txBox="1"/>
          <p:nvPr/>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7" name="Google Shape;17;p1" descr="E:\Brand &amp; all that\Greatlearning Logo\Greatlearning Logo.jpg"/>
          <p:cNvPicPr preferRelativeResize="0"/>
          <p:nvPr/>
        </p:nvPicPr>
        <p:blipFill rotWithShape="1">
          <a:blip r:embed="rId7">
            <a:alphaModFix/>
          </a:blip>
          <a:srcRect l="19363" t="19598" r="17929" b="71116"/>
          <a:stretch/>
        </p:blipFill>
        <p:spPr>
          <a:xfrm>
            <a:off x="8197850" y="317500"/>
            <a:ext cx="3598862" cy="56515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
        <p:cNvGrpSpPr/>
        <p:nvPr/>
      </p:nvGrpSpPr>
      <p:grpSpPr>
        <a:xfrm>
          <a:off x="0" y="0"/>
          <a:ext cx="0" cy="0"/>
          <a:chOff x="0" y="0"/>
          <a:chExt cx="0" cy="0"/>
        </a:xfrm>
      </p:grpSpPr>
      <p:sp>
        <p:nvSpPr>
          <p:cNvPr id="53" name="Google Shape;53;p7"/>
          <p:cNvSpPr txBox="1"/>
          <p:nvPr/>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54" name="Google Shape;54;p7"/>
          <p:cNvSpPr txBox="1"/>
          <p:nvPr/>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55" name="Google Shape;55;p7" descr="E:\Brand &amp; all that\Greatlearning Logo\Greatlearning Logo.jpg"/>
          <p:cNvPicPr preferRelativeResize="0"/>
          <p:nvPr/>
        </p:nvPicPr>
        <p:blipFill rotWithShape="1">
          <a:blip r:embed="rId4">
            <a:alphaModFix/>
          </a:blip>
          <a:srcRect l="19363" t="19598" r="17929" b="71116"/>
          <a:stretch/>
        </p:blipFill>
        <p:spPr>
          <a:xfrm>
            <a:off x="8197850" y="317500"/>
            <a:ext cx="3598862" cy="565150"/>
          </a:xfrm>
          <a:prstGeom prst="rect">
            <a:avLst/>
          </a:prstGeom>
          <a:noFill/>
          <a:ln>
            <a:noFill/>
          </a:ln>
        </p:spPr>
      </p:pic>
      <p:sp>
        <p:nvSpPr>
          <p:cNvPr id="56" name="Google Shape;56;p7"/>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57" name="Google Shape;57;p7"/>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ftr" idx="11"/>
          </p:nvPr>
        </p:nvSpPr>
        <p:spPr>
          <a:xfrm>
            <a:off x="4165600" y="6477000"/>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7"/>
          <p:cNvSpPr txBox="1">
            <a:spLocks noGrp="1"/>
          </p:cNvSpPr>
          <p:nvPr>
            <p:ph type="sldNum" idx="12"/>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8"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Google Shape;66;p9"/>
          <p:cNvSpPr txBox="1"/>
          <p:nvPr/>
        </p:nvSpPr>
        <p:spPr>
          <a:xfrm>
            <a:off x="0" y="0"/>
            <a:ext cx="508000" cy="685800"/>
          </a:xfrm>
          <a:prstGeom prst="rect">
            <a:avLst/>
          </a:prstGeom>
          <a:solidFill>
            <a:srgbClr val="0F75B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67" name="Google Shape;67;p9"/>
          <p:cNvSpPr txBox="1"/>
          <p:nvPr/>
        </p:nvSpPr>
        <p:spPr>
          <a:xfrm>
            <a:off x="0" y="685800"/>
            <a:ext cx="508000" cy="685800"/>
          </a:xfrm>
          <a:prstGeom prst="rect">
            <a:avLst/>
          </a:prstGeom>
          <a:solidFill>
            <a:srgbClr val="25AAE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68" name="Google Shape;68;p9" descr="E:\Brand &amp; all that\Greatlearning Logo\Greatlearning Logo.jpg"/>
          <p:cNvPicPr preferRelativeResize="0"/>
          <p:nvPr/>
        </p:nvPicPr>
        <p:blipFill rotWithShape="1">
          <a:blip r:embed="rId3">
            <a:alphaModFix/>
          </a:blip>
          <a:srcRect l="19363" t="19598" r="17929" b="71116"/>
          <a:stretch/>
        </p:blipFill>
        <p:spPr>
          <a:xfrm>
            <a:off x="8197850" y="317500"/>
            <a:ext cx="3598862" cy="565150"/>
          </a:xfrm>
          <a:prstGeom prst="rect">
            <a:avLst/>
          </a:prstGeom>
          <a:noFill/>
          <a:ln>
            <a:noFill/>
          </a:ln>
        </p:spPr>
      </p:pic>
      <p:sp>
        <p:nvSpPr>
          <p:cNvPr id="69" name="Google Shape;69;p9"/>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1pPr>
            <a:lvl2pPr marR="0" lvl="1"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2pPr>
            <a:lvl3pPr marR="0" lvl="2"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3pPr>
            <a:lvl4pPr marR="0" lvl="3"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4pPr>
            <a:lvl5pPr marR="0" lvl="4"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5pPr>
            <a:lvl6pPr marR="0" lvl="5"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6pPr>
            <a:lvl7pPr marR="0" lvl="6"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7pPr>
            <a:lvl8pPr marR="0" lvl="7"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8pPr>
            <a:lvl9pPr marR="0" lvl="8" algn="l"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orbel"/>
                <a:ea typeface="Corbel"/>
                <a:cs typeface="Corbel"/>
                <a:sym typeface="Corbel"/>
              </a:defRPr>
            </a:lvl9pPr>
          </a:lstStyle>
          <a:p>
            <a:endParaRPr/>
          </a:p>
        </p:txBody>
      </p:sp>
      <p:sp>
        <p:nvSpPr>
          <p:cNvPr id="70" name="Google Shape;70;p9"/>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ndara"/>
                <a:ea typeface="Candara"/>
                <a:cs typeface="Candara"/>
                <a:sym typeface="Candara"/>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ndara"/>
                <a:ea typeface="Candara"/>
                <a:cs typeface="Candara"/>
                <a:sym typeface="Candara"/>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ndara"/>
                <a:ea typeface="Candara"/>
                <a:cs typeface="Candara"/>
                <a:sym typeface="Candar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ndara"/>
                <a:ea typeface="Candara"/>
                <a:cs typeface="Candara"/>
                <a:sym typeface="Candara"/>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9"/>
          <p:cNvSpPr txBox="1">
            <a:spLocks noGrp="1"/>
          </p:cNvSpPr>
          <p:nvPr>
            <p:ph type="dt" idx="10"/>
          </p:nvPr>
        </p:nvSpPr>
        <p:spPr>
          <a:xfrm>
            <a:off x="609600" y="6356350"/>
            <a:ext cx="2844800" cy="365125"/>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9"/>
          <p:cNvSpPr txBox="1">
            <a:spLocks noGrp="1"/>
          </p:cNvSpPr>
          <p:nvPr>
            <p:ph type="ftr" idx="11"/>
          </p:nvPr>
        </p:nvSpPr>
        <p:spPr>
          <a:xfrm>
            <a:off x="4165600" y="6356350"/>
            <a:ext cx="3860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595959"/>
                </a:solidFill>
                <a:latin typeface="Candara"/>
                <a:ea typeface="Candara"/>
                <a:cs typeface="Candara"/>
                <a:sym typeface="Candar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9"/>
          <p:cNvSpPr txBox="1">
            <a:spLocks noGrp="1"/>
          </p:cNvSpPr>
          <p:nvPr>
            <p:ph type="sldNum" idx="12"/>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lvl1pPr marL="0" marR="0" lvl="0"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1pPr>
            <a:lvl2pPr marL="0" marR="0" lvl="1"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2pPr>
            <a:lvl3pPr marL="0" marR="0" lvl="2"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3pPr>
            <a:lvl4pPr marL="0" marR="0" lvl="3"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4pPr>
            <a:lvl5pPr marL="0" marR="0" lvl="4"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5pPr>
            <a:lvl6pPr marL="0" marR="0" lvl="5"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6pPr>
            <a:lvl7pPr marL="0" marR="0" lvl="6"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7pPr>
            <a:lvl8pPr marL="0" marR="0" lvl="7"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8pPr>
            <a:lvl9pPr marL="0" marR="0" lvl="8" indent="0" algn="ctr" rtl="0">
              <a:lnSpc>
                <a:spcPct val="100000"/>
              </a:lnSpc>
              <a:spcBef>
                <a:spcPts val="0"/>
              </a:spcBef>
              <a:spcAft>
                <a:spcPts val="0"/>
              </a:spcAft>
              <a:buClr>
                <a:srgbClr val="595959"/>
              </a:buClr>
              <a:buSzPts val="1400"/>
              <a:buFont typeface="Candara"/>
              <a:buNone/>
              <a:defRPr sz="1400" b="0" i="0" u="none" strike="noStrike" cap="none">
                <a:solidFill>
                  <a:srgbClr val="595959"/>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IN"/>
              <a:t>‹#›</a:t>
            </a:fld>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kaggle.com/uciml/breast-cancer-wisconsin-data"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https://www.kaggle.com/what0919/intrusion-detection"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1"/>
          <p:cNvSpPr txBox="1">
            <a:spLocks noGrp="1"/>
          </p:cNvSpPr>
          <p:nvPr>
            <p:ph type="ctrTitle"/>
          </p:nvPr>
        </p:nvSpPr>
        <p:spPr>
          <a:xfrm>
            <a:off x="2209800" y="2693987"/>
            <a:ext cx="7772400" cy="14700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None/>
            </a:pPr>
            <a:r>
              <a:rPr lang="en-IN" sz="7200" b="1" dirty="0">
                <a:solidFill>
                  <a:srgbClr val="00B0F0"/>
                </a:solidFill>
              </a:rPr>
              <a:t>K- Nearest Neighbours (KNN)</a:t>
            </a:r>
            <a:endParaRPr sz="7200" b="1" dirty="0">
              <a:solidFill>
                <a:srgbClr val="00B0F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a:extLst>
              <a:ext uri="{FF2B5EF4-FFF2-40B4-BE49-F238E27FC236}">
                <a16:creationId xmlns:a16="http://schemas.microsoft.com/office/drawing/2014/main" id="{58FC5198-E780-254D-BD32-B60E1324AD82}"/>
              </a:ext>
            </a:extLst>
          </p:cNvPr>
          <p:cNvPicPr>
            <a:picLocks noGrp="1" noChangeAspect="1"/>
          </p:cNvPicPr>
          <p:nvPr>
            <p:ph idx="1"/>
          </p:nvPr>
        </p:nvPicPr>
        <p:blipFill>
          <a:blip r:embed="rId2"/>
          <a:stretch>
            <a:fillRect/>
          </a:stretch>
        </p:blipFill>
        <p:spPr>
          <a:xfrm>
            <a:off x="2851594" y="917805"/>
            <a:ext cx="7906893" cy="4269394"/>
          </a:xfrm>
          <a:prstGeom prst="rect">
            <a:avLst/>
          </a:prstGeom>
        </p:spPr>
      </p:pic>
      <p:pic>
        <p:nvPicPr>
          <p:cNvPr id="5" name="Picture 4">
            <a:extLst>
              <a:ext uri="{FF2B5EF4-FFF2-40B4-BE49-F238E27FC236}">
                <a16:creationId xmlns:a16="http://schemas.microsoft.com/office/drawing/2014/main" id="{5140B13E-B9C3-DF4D-804C-EC9FD964A9B4}"/>
              </a:ext>
            </a:extLst>
          </p:cNvPr>
          <p:cNvPicPr>
            <a:picLocks noChangeAspect="1"/>
          </p:cNvPicPr>
          <p:nvPr/>
        </p:nvPicPr>
        <p:blipFill>
          <a:blip r:embed="rId3"/>
          <a:stretch>
            <a:fillRect/>
          </a:stretch>
        </p:blipFill>
        <p:spPr>
          <a:xfrm>
            <a:off x="682181" y="308333"/>
            <a:ext cx="6633019" cy="456734"/>
          </a:xfrm>
          <a:prstGeom prst="rect">
            <a:avLst/>
          </a:prstGeom>
        </p:spPr>
      </p:pic>
      <p:pic>
        <p:nvPicPr>
          <p:cNvPr id="9" name="Picture 8">
            <a:extLst>
              <a:ext uri="{FF2B5EF4-FFF2-40B4-BE49-F238E27FC236}">
                <a16:creationId xmlns:a16="http://schemas.microsoft.com/office/drawing/2014/main" id="{3D320C64-5B61-FA4A-82F3-0E682C16A91D}"/>
              </a:ext>
            </a:extLst>
          </p:cNvPr>
          <p:cNvPicPr>
            <a:picLocks noChangeAspect="1"/>
          </p:cNvPicPr>
          <p:nvPr/>
        </p:nvPicPr>
        <p:blipFill>
          <a:blip r:embed="rId4"/>
          <a:stretch>
            <a:fillRect/>
          </a:stretch>
        </p:blipFill>
        <p:spPr>
          <a:xfrm>
            <a:off x="2573938" y="5005249"/>
            <a:ext cx="8903455" cy="1852751"/>
          </a:xfrm>
          <a:prstGeom prst="rect">
            <a:avLst/>
          </a:prstGeom>
        </p:spPr>
      </p:pic>
      <p:sp>
        <p:nvSpPr>
          <p:cNvPr id="11" name="Rectangle 10">
            <a:extLst>
              <a:ext uri="{FF2B5EF4-FFF2-40B4-BE49-F238E27FC236}">
                <a16:creationId xmlns:a16="http://schemas.microsoft.com/office/drawing/2014/main" id="{8C0E312F-15E1-0B46-9438-6618DA9783FC}"/>
              </a:ext>
            </a:extLst>
          </p:cNvPr>
          <p:cNvSpPr/>
          <p:nvPr/>
        </p:nvSpPr>
        <p:spPr>
          <a:xfrm rot="16200000">
            <a:off x="-868596" y="2767280"/>
            <a:ext cx="4850938" cy="1323439"/>
          </a:xfrm>
          <a:prstGeom prst="rect">
            <a:avLst/>
          </a:prstGeom>
          <a:noFill/>
        </p:spPr>
        <p:txBody>
          <a:bodyPr wrap="square" lIns="91440" tIns="45720" rIns="91440" bIns="45720">
            <a:spAutoFit/>
          </a:bodyPr>
          <a:lstStyle/>
          <a:p>
            <a:pPr algn="ctr"/>
            <a:r>
              <a:rPr lang="en-US" sz="4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This is an example of 1-NN</a:t>
            </a:r>
          </a:p>
        </p:txBody>
      </p:sp>
    </p:spTree>
    <p:extLst>
      <p:ext uri="{BB962C8B-B14F-4D97-AF65-F5344CB8AC3E}">
        <p14:creationId xmlns:p14="http://schemas.microsoft.com/office/powerpoint/2010/main" val="3768498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A248-E7B6-A24A-8CDA-23849DB19B55}"/>
              </a:ext>
            </a:extLst>
          </p:cNvPr>
          <p:cNvSpPr>
            <a:spLocks noGrp="1"/>
          </p:cNvSpPr>
          <p:nvPr>
            <p:ph type="title"/>
          </p:nvPr>
        </p:nvSpPr>
        <p:spPr>
          <a:xfrm>
            <a:off x="609600" y="288925"/>
            <a:ext cx="10972800" cy="1143000"/>
          </a:xfrm>
        </p:spPr>
        <p:txBody>
          <a:bodyPr/>
          <a:lstStyle/>
          <a:p>
            <a:r>
              <a:rPr lang="en-US" dirty="0">
                <a:solidFill>
                  <a:srgbClr val="00B0F0"/>
                </a:solidFill>
              </a:rPr>
              <a:t>How does it work??</a:t>
            </a:r>
          </a:p>
        </p:txBody>
      </p:sp>
      <p:pic>
        <p:nvPicPr>
          <p:cNvPr id="5" name="Picture 4">
            <a:extLst>
              <a:ext uri="{FF2B5EF4-FFF2-40B4-BE49-F238E27FC236}">
                <a16:creationId xmlns:a16="http://schemas.microsoft.com/office/drawing/2014/main" id="{8D1826A6-E446-AA4F-A11D-D42234499611}"/>
              </a:ext>
            </a:extLst>
          </p:cNvPr>
          <p:cNvPicPr>
            <a:picLocks noChangeAspect="1"/>
          </p:cNvPicPr>
          <p:nvPr/>
        </p:nvPicPr>
        <p:blipFill rotWithShape="1">
          <a:blip r:embed="rId2">
            <a:extLst>
              <a:ext uri="{BEBA8EAE-BF5A-486C-A8C5-ECC9F3942E4B}">
                <a14:imgProps xmlns:a14="http://schemas.microsoft.com/office/drawing/2010/main">
                  <a14:imgLayer>
                    <a14:imgEffect>
                      <a14:sharpenSoften amount="27000"/>
                    </a14:imgEffect>
                    <a14:imgEffect>
                      <a14:brightnessContrast bright="1000" contrast="31000"/>
                    </a14:imgEffect>
                  </a14:imgLayer>
                </a14:imgProps>
              </a:ext>
            </a:extLst>
          </a:blip>
          <a:srcRect r="1224" b="7793"/>
          <a:stretch/>
        </p:blipFill>
        <p:spPr>
          <a:xfrm>
            <a:off x="239485" y="1704972"/>
            <a:ext cx="11713029" cy="4379235"/>
          </a:xfrm>
          <a:prstGeom prst="rect">
            <a:avLst/>
          </a:prstGeom>
          <a:effectLst>
            <a:glow rad="88900">
              <a:srgbClr val="0070C0"/>
            </a:glow>
          </a:effectLst>
        </p:spPr>
      </p:pic>
    </p:spTree>
    <p:extLst>
      <p:ext uri="{BB962C8B-B14F-4D97-AF65-F5344CB8AC3E}">
        <p14:creationId xmlns:p14="http://schemas.microsoft.com/office/powerpoint/2010/main" val="25605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title"/>
          </p:nvPr>
        </p:nvSpPr>
        <p:spPr>
          <a:xfrm>
            <a:off x="723900" y="44608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dirty="0">
                <a:solidFill>
                  <a:srgbClr val="00B0F0"/>
                </a:solidFill>
                <a:latin typeface="+mn-lt"/>
                <a:ea typeface="Times New Roman"/>
                <a:cs typeface="Times New Roman"/>
                <a:sym typeface="Times New Roman"/>
              </a:rPr>
              <a:t>Thus, KNN is….</a:t>
            </a:r>
            <a:endParaRPr dirty="0">
              <a:solidFill>
                <a:srgbClr val="00B0F0"/>
              </a:solidFill>
              <a:latin typeface="+mn-lt"/>
            </a:endParaRPr>
          </a:p>
        </p:txBody>
      </p:sp>
      <p:sp>
        <p:nvSpPr>
          <p:cNvPr id="96" name="Google Shape;96;p13"/>
          <p:cNvSpPr txBox="1">
            <a:spLocks noGrp="1"/>
          </p:cNvSpPr>
          <p:nvPr>
            <p:ph type="body" idx="1"/>
          </p:nvPr>
        </p:nvSpPr>
        <p:spPr>
          <a:xfrm>
            <a:off x="609600" y="1457324"/>
            <a:ext cx="10972800" cy="4843463"/>
          </a:xfrm>
          <a:prstGeom prst="rect">
            <a:avLst/>
          </a:prstGeom>
          <a:noFill/>
          <a:ln>
            <a:noFill/>
          </a:ln>
        </p:spPr>
        <p:txBody>
          <a:bodyPr spcFirstLastPara="1" wrap="square" lIns="91425" tIns="45700" rIns="91425" bIns="45700" anchor="t" anchorCtr="0">
            <a:noAutofit/>
          </a:bodyPr>
          <a:lstStyle/>
          <a:p>
            <a:pPr marL="457200" marR="0" lvl="0" indent="-431800" algn="just" rtl="0">
              <a:lnSpc>
                <a:spcPct val="150000"/>
              </a:lnSpc>
              <a:spcBef>
                <a:spcPts val="640"/>
              </a:spcBef>
              <a:spcAft>
                <a:spcPts val="0"/>
              </a:spcAft>
              <a:buClr>
                <a:schemeClr val="dk1"/>
              </a:buClr>
              <a:buSzPts val="3200"/>
              <a:buFont typeface="Arial"/>
              <a:buChar char="•"/>
            </a:pPr>
            <a:r>
              <a:rPr lang="en-IN" sz="1900" dirty="0">
                <a:latin typeface="Arial" panose="020B0604020202020204" pitchFamily="34" charset="0"/>
                <a:ea typeface="Times New Roman"/>
                <a:cs typeface="Arial" panose="020B0604020202020204" pitchFamily="34" charset="0"/>
                <a:sym typeface="Times New Roman"/>
              </a:rPr>
              <a:t>It is an </a:t>
            </a:r>
            <a:r>
              <a:rPr lang="en-IN" sz="1900" dirty="0">
                <a:solidFill>
                  <a:srgbClr val="0070C0"/>
                </a:solidFill>
                <a:latin typeface="Arial" panose="020B0604020202020204" pitchFamily="34" charset="0"/>
                <a:ea typeface="Times New Roman"/>
                <a:cs typeface="Arial" panose="020B0604020202020204" pitchFamily="34" charset="0"/>
                <a:sym typeface="Times New Roman"/>
              </a:rPr>
              <a:t>instance-based</a:t>
            </a:r>
            <a:r>
              <a:rPr lang="en-IN" sz="1900" dirty="0">
                <a:latin typeface="Arial" panose="020B0604020202020204" pitchFamily="34" charset="0"/>
                <a:ea typeface="Times New Roman"/>
                <a:cs typeface="Arial" panose="020B0604020202020204" pitchFamily="34" charset="0"/>
                <a:sym typeface="Times New Roman"/>
              </a:rPr>
              <a:t> method for </a:t>
            </a:r>
            <a:r>
              <a:rPr lang="en-IN" sz="1900" dirty="0">
                <a:solidFill>
                  <a:srgbClr val="0070C0"/>
                </a:solidFill>
                <a:latin typeface="Arial" panose="020B0604020202020204" pitchFamily="34" charset="0"/>
                <a:ea typeface="Times New Roman"/>
                <a:cs typeface="Arial" panose="020B0604020202020204" pitchFamily="34" charset="0"/>
                <a:sym typeface="Times New Roman"/>
              </a:rPr>
              <a:t>predicting class </a:t>
            </a:r>
            <a:r>
              <a:rPr lang="en-IN" sz="1900" dirty="0">
                <a:latin typeface="Arial" panose="020B0604020202020204" pitchFamily="34" charset="0"/>
                <a:ea typeface="Times New Roman"/>
                <a:cs typeface="Arial" panose="020B0604020202020204" pitchFamily="34" charset="0"/>
                <a:sym typeface="Times New Roman"/>
              </a:rPr>
              <a:t>or value of a given query. </a:t>
            </a:r>
            <a:endParaRPr sz="1900" dirty="0">
              <a:latin typeface="Arial" panose="020B0604020202020204" pitchFamily="34" charset="0"/>
              <a:ea typeface="Times New Roman"/>
              <a:cs typeface="Arial" panose="020B0604020202020204" pitchFamily="34" charset="0"/>
              <a:sym typeface="Times New Roman"/>
            </a:endParaRPr>
          </a:p>
          <a:p>
            <a:pPr marL="457200" marR="0" lvl="0" indent="-431800" algn="just" rtl="0">
              <a:lnSpc>
                <a:spcPct val="150000"/>
              </a:lnSpc>
              <a:spcBef>
                <a:spcPts val="640"/>
              </a:spcBef>
              <a:spcAft>
                <a:spcPts val="0"/>
              </a:spcAft>
              <a:buClr>
                <a:schemeClr val="dk1"/>
              </a:buClr>
              <a:buSzPts val="3200"/>
              <a:buFont typeface="Arial"/>
              <a:buChar char="•"/>
            </a:pPr>
            <a:r>
              <a:rPr lang="en-IN" sz="1900" dirty="0">
                <a:latin typeface="Arial" panose="020B0604020202020204" pitchFamily="34" charset="0"/>
                <a:ea typeface="Times New Roman"/>
                <a:cs typeface="Arial" panose="020B0604020202020204" pitchFamily="34" charset="0"/>
                <a:sym typeface="Times New Roman"/>
              </a:rPr>
              <a:t>Classification is computed from a </a:t>
            </a:r>
            <a:r>
              <a:rPr lang="en-IN" sz="1900" dirty="0">
                <a:solidFill>
                  <a:srgbClr val="0070C0"/>
                </a:solidFill>
                <a:latin typeface="Arial" panose="020B0604020202020204" pitchFamily="34" charset="0"/>
                <a:ea typeface="Times New Roman"/>
                <a:cs typeface="Arial" panose="020B0604020202020204" pitchFamily="34" charset="0"/>
                <a:sym typeface="Times New Roman"/>
              </a:rPr>
              <a:t>simple majority vote </a:t>
            </a:r>
            <a:r>
              <a:rPr lang="en-IN" sz="1900" dirty="0">
                <a:latin typeface="Arial" panose="020B0604020202020204" pitchFamily="34" charset="0"/>
                <a:ea typeface="Times New Roman"/>
                <a:cs typeface="Arial" panose="020B0604020202020204" pitchFamily="34" charset="0"/>
                <a:sym typeface="Times New Roman"/>
              </a:rPr>
              <a:t>of the nearest neighbours of each point.</a:t>
            </a:r>
            <a:endParaRPr sz="1900" dirty="0">
              <a:latin typeface="Arial" panose="020B0604020202020204" pitchFamily="34" charset="0"/>
              <a:ea typeface="Times New Roman"/>
              <a:cs typeface="Arial" panose="020B0604020202020204" pitchFamily="34" charset="0"/>
              <a:sym typeface="Times New Roman"/>
            </a:endParaRPr>
          </a:p>
          <a:p>
            <a:pPr marL="457200" marR="0" lvl="0" indent="-431800" algn="just" rtl="0">
              <a:lnSpc>
                <a:spcPct val="150000"/>
              </a:lnSpc>
              <a:spcBef>
                <a:spcPts val="640"/>
              </a:spcBef>
              <a:spcAft>
                <a:spcPts val="0"/>
              </a:spcAft>
              <a:buClr>
                <a:schemeClr val="dk1"/>
              </a:buClr>
              <a:buSzPts val="3200"/>
              <a:buFont typeface="Arial"/>
              <a:buChar char="•"/>
            </a:pPr>
            <a:r>
              <a:rPr lang="en-IN" sz="1900" dirty="0">
                <a:latin typeface="Arial" panose="020B0604020202020204" pitchFamily="34" charset="0"/>
                <a:ea typeface="Times New Roman"/>
                <a:cs typeface="Arial" panose="020B0604020202020204" pitchFamily="34" charset="0"/>
                <a:sym typeface="Times New Roman"/>
              </a:rPr>
              <a:t>Not suited if the data is </a:t>
            </a:r>
            <a:r>
              <a:rPr lang="en-IN" sz="1900" dirty="0">
                <a:solidFill>
                  <a:srgbClr val="0070C0"/>
                </a:solidFill>
                <a:latin typeface="Arial" panose="020B0604020202020204" pitchFamily="34" charset="0"/>
                <a:ea typeface="Times New Roman"/>
                <a:cs typeface="Arial" panose="020B0604020202020204" pitchFamily="34" charset="0"/>
                <a:sym typeface="Times New Roman"/>
              </a:rPr>
              <a:t>noisy</a:t>
            </a:r>
            <a:r>
              <a:rPr lang="en-IN" sz="1900" dirty="0">
                <a:latin typeface="Arial" panose="020B0604020202020204" pitchFamily="34" charset="0"/>
                <a:ea typeface="Times New Roman"/>
                <a:cs typeface="Arial" panose="020B0604020202020204" pitchFamily="34" charset="0"/>
                <a:sym typeface="Times New Roman"/>
              </a:rPr>
              <a:t> and the target classes do not have clear demarcation in terms of attribute values.</a:t>
            </a:r>
          </a:p>
          <a:p>
            <a:pPr marL="457200" marR="0" lvl="0" indent="-431800" algn="just" rtl="0">
              <a:lnSpc>
                <a:spcPct val="150000"/>
              </a:lnSpc>
              <a:spcBef>
                <a:spcPts val="640"/>
              </a:spcBef>
              <a:spcAft>
                <a:spcPts val="0"/>
              </a:spcAft>
              <a:buClr>
                <a:schemeClr val="dk1"/>
              </a:buClr>
              <a:buSzPts val="3200"/>
              <a:buFont typeface="Arial"/>
              <a:buChar char="•"/>
            </a:pPr>
            <a:r>
              <a:rPr lang="en-IN" sz="1900" dirty="0">
                <a:latin typeface="Arial" panose="020B0604020202020204" pitchFamily="34" charset="0"/>
                <a:ea typeface="Times New Roman"/>
                <a:cs typeface="Arial" panose="020B0604020202020204" pitchFamily="34" charset="0"/>
                <a:sym typeface="Times New Roman"/>
              </a:rPr>
              <a:t>The approach to find the nearest neighbour  using distance between the query point and the other points is called </a:t>
            </a:r>
            <a:r>
              <a:rPr lang="en-IN" sz="1900" b="1" dirty="0">
                <a:solidFill>
                  <a:srgbClr val="0070C0"/>
                </a:solidFill>
                <a:latin typeface="Arial" panose="020B0604020202020204" pitchFamily="34" charset="0"/>
                <a:ea typeface="Times New Roman"/>
                <a:cs typeface="Arial" panose="020B0604020202020204" pitchFamily="34" charset="0"/>
                <a:sym typeface="Times New Roman"/>
              </a:rPr>
              <a:t>Brute Force</a:t>
            </a:r>
            <a:r>
              <a:rPr lang="en-IN" sz="1900" dirty="0">
                <a:latin typeface="Arial" panose="020B0604020202020204" pitchFamily="34" charset="0"/>
                <a:ea typeface="Times New Roman"/>
                <a:cs typeface="Arial" panose="020B0604020202020204" pitchFamily="34" charset="0"/>
                <a:sym typeface="Times New Roman"/>
              </a:rPr>
              <a:t>.</a:t>
            </a:r>
          </a:p>
          <a:p>
            <a:pPr lvl="0" algn="just">
              <a:lnSpc>
                <a:spcPct val="150000"/>
              </a:lnSpc>
            </a:pPr>
            <a:r>
              <a:rPr lang="en-IN" sz="1900" dirty="0">
                <a:latin typeface="Arial" panose="020B0604020202020204" pitchFamily="34" charset="0"/>
                <a:ea typeface="Times New Roman"/>
                <a:cs typeface="Arial" panose="020B0604020202020204" pitchFamily="34" charset="0"/>
                <a:sym typeface="Times New Roman"/>
              </a:rPr>
              <a:t>To ensure all the dimensions have similar scale, we </a:t>
            </a:r>
            <a:r>
              <a:rPr lang="en-IN" sz="1900" dirty="0">
                <a:solidFill>
                  <a:srgbClr val="0070C0"/>
                </a:solidFill>
                <a:latin typeface="Arial" panose="020B0604020202020204" pitchFamily="34" charset="0"/>
                <a:ea typeface="Times New Roman"/>
                <a:cs typeface="Arial" panose="020B0604020202020204" pitchFamily="34" charset="0"/>
                <a:sym typeface="Times New Roman"/>
              </a:rPr>
              <a:t>normalize</a:t>
            </a:r>
            <a:r>
              <a:rPr lang="en-IN" sz="1900" dirty="0">
                <a:latin typeface="Arial" panose="020B0604020202020204" pitchFamily="34" charset="0"/>
                <a:ea typeface="Times New Roman"/>
                <a:cs typeface="Arial" panose="020B0604020202020204" pitchFamily="34" charset="0"/>
                <a:sym typeface="Times New Roman"/>
              </a:rPr>
              <a:t> the data on all the dimensions/ attributes.</a:t>
            </a:r>
          </a:p>
          <a:p>
            <a:pPr lvl="0" algn="just">
              <a:lnSpc>
                <a:spcPct val="150000"/>
              </a:lnSpc>
            </a:pPr>
            <a:r>
              <a:rPr lang="en-IN" sz="1900" dirty="0">
                <a:latin typeface="Arial" panose="020B0604020202020204" pitchFamily="34" charset="0"/>
                <a:ea typeface="Times New Roman"/>
                <a:cs typeface="Arial" panose="020B0604020202020204" pitchFamily="34" charset="0"/>
                <a:sym typeface="Times New Roman"/>
              </a:rPr>
              <a:t>There are multiple ways of normalizing the data. We will use </a:t>
            </a:r>
            <a:r>
              <a:rPr lang="en-IN" sz="1900" dirty="0">
                <a:solidFill>
                  <a:srgbClr val="0070C0"/>
                </a:solidFill>
                <a:latin typeface="Arial" panose="020B0604020202020204" pitchFamily="34" charset="0"/>
                <a:ea typeface="Times New Roman"/>
                <a:cs typeface="Arial" panose="020B0604020202020204" pitchFamily="34" charset="0"/>
                <a:sym typeface="Times New Roman"/>
              </a:rPr>
              <a:t>Z-score standardization</a:t>
            </a:r>
            <a:r>
              <a:rPr lang="en-IN" sz="1900" dirty="0">
                <a:latin typeface="Arial" panose="020B0604020202020204" pitchFamily="34" charset="0"/>
                <a:ea typeface="Times New Roman"/>
                <a:cs typeface="Arial" panose="020B0604020202020204" pitchFamily="34" charset="0"/>
                <a:sym typeface="Times New Roman"/>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EE1A0-DB8A-AE41-9FA1-D80E984B9015}"/>
              </a:ext>
            </a:extLst>
          </p:cNvPr>
          <p:cNvSpPr>
            <a:spLocks noGrp="1"/>
          </p:cNvSpPr>
          <p:nvPr>
            <p:ph type="title"/>
          </p:nvPr>
        </p:nvSpPr>
        <p:spPr>
          <a:xfrm>
            <a:off x="845574" y="204032"/>
            <a:ext cx="7571700" cy="522226"/>
          </a:xfrm>
          <a:noFill/>
          <a:ln>
            <a:noFill/>
          </a:ln>
        </p:spPr>
        <p:txBody>
          <a:bodyPr spcFirstLastPara="1" wrap="square" lIns="91425" tIns="91425" rIns="91425" bIns="91425" anchor="b" anchorCtr="0"/>
          <a:lstStyle/>
          <a:p>
            <a:r>
              <a:rPr lang="en-US" sz="3200" dirty="0">
                <a:solidFill>
                  <a:srgbClr val="00B0F0"/>
                </a:solidFill>
                <a:latin typeface="Arial" panose="020B0604020202020204" pitchFamily="34" charset="0"/>
                <a:cs typeface="Arial" panose="020B0604020202020204" pitchFamily="34" charset="0"/>
              </a:rPr>
              <a:t>Euclidean Distance</a:t>
            </a:r>
          </a:p>
        </p:txBody>
      </p:sp>
      <p:sp>
        <p:nvSpPr>
          <p:cNvPr id="3" name="Slide Number Placeholder 2">
            <a:extLst>
              <a:ext uri="{FF2B5EF4-FFF2-40B4-BE49-F238E27FC236}">
                <a16:creationId xmlns:a16="http://schemas.microsoft.com/office/drawing/2014/main" id="{96671D9E-0B29-4043-B602-AE1E6EA627D1}"/>
              </a:ext>
            </a:extLst>
          </p:cNvPr>
          <p:cNvSpPr>
            <a:spLocks noGrp="1"/>
          </p:cNvSpPr>
          <p:nvPr>
            <p:ph type="sldNum" idx="12"/>
          </p:nvPr>
        </p:nvSpPr>
        <p:spPr/>
        <p:txBody>
          <a:bodyPr/>
          <a:lstStyle/>
          <a:p>
            <a:pPr algn="r"/>
            <a:fld id="{00000000-1234-1234-1234-123412341234}" type="slidenum">
              <a:rPr lang="en" smtClean="0"/>
              <a:pPr algn="r"/>
              <a:t>13</a:t>
            </a:fld>
            <a:endParaRPr lang="en"/>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3E8D211-5942-0E48-AD6D-FA0F4FEDF63C}"/>
                  </a:ext>
                </a:extLst>
              </p:cNvPr>
              <p:cNvSpPr txBox="1"/>
              <p:nvPr/>
            </p:nvSpPr>
            <p:spPr>
              <a:xfrm>
                <a:off x="959875" y="740629"/>
                <a:ext cx="8131429" cy="1722138"/>
              </a:xfrm>
              <a:prstGeom prst="rect">
                <a:avLst/>
              </a:prstGeom>
              <a:noFill/>
            </p:spPr>
            <p:txBody>
              <a:bodyPr wrap="square" rtlCol="0">
                <a:spAutoFit/>
              </a:bodyPr>
              <a:lstStyle/>
              <a:p>
                <a:r>
                  <a:rPr lang="en-US" sz="1800" dirty="0"/>
                  <a:t>It’s a straight line distance between the two points.</a:t>
                </a:r>
              </a:p>
              <a:p>
                <a:endParaRPr lang="en-US" sz="1800" dirty="0">
                  <a:solidFill>
                    <a:srgbClr val="0070C0"/>
                  </a:solidFill>
                </a:endParaRPr>
              </a:p>
              <a:p>
                <a:r>
                  <a:rPr lang="en-US" sz="1800" dirty="0">
                    <a:solidFill>
                      <a:srgbClr val="002060"/>
                    </a:solidFill>
                  </a:rPr>
                  <a:t>It is the length of line segment connecting them between two points p and q.</a:t>
                </a:r>
              </a:p>
              <a:p>
                <a:endParaRPr lang="en-US" sz="1800" dirty="0">
                  <a:solidFill>
                    <a:srgbClr val="0070C0"/>
                  </a:solidFill>
                </a:endParaRPr>
              </a:p>
              <a:p>
                <a:pPr algn="ctr"/>
                <a:r>
                  <a:rPr lang="en-US" sz="2800" dirty="0">
                    <a:solidFill>
                      <a:srgbClr val="002060"/>
                    </a:solidFill>
                  </a:rPr>
                  <a:t>d(x, y) = </a:t>
                </a:r>
                <a14:m>
                  <m:oMath xmlns:m="http://schemas.openxmlformats.org/officeDocument/2006/math">
                    <m:rad>
                      <m:radPr>
                        <m:degHide m:val="on"/>
                        <m:ctrlPr>
                          <a:rPr lang="en-US" sz="2800" i="1">
                            <a:solidFill>
                              <a:srgbClr val="002060"/>
                            </a:solidFill>
                            <a:latin typeface="Cambria Math" panose="02040503050406030204" pitchFamily="18" charset="0"/>
                          </a:rPr>
                        </m:ctrlPr>
                      </m:radPr>
                      <m:deg/>
                      <m:e>
                        <m:d>
                          <m:dPr>
                            <m:ctrlPr>
                              <a:rPr lang="en-US" sz="2800" i="1">
                                <a:solidFill>
                                  <a:srgbClr val="002060"/>
                                </a:solidFill>
                                <a:latin typeface="Cambria Math" panose="02040503050406030204" pitchFamily="18" charset="0"/>
                              </a:rPr>
                            </m:ctrlPr>
                          </m:dPr>
                          <m:e>
                            <m:r>
                              <a:rPr lang="en-US" sz="2800" i="1">
                                <a:solidFill>
                                  <a:srgbClr val="002060"/>
                                </a:solidFill>
                                <a:latin typeface="Cambria Math" panose="02040503050406030204" pitchFamily="18" charset="0"/>
                              </a:rPr>
                              <m:t>𝑥</m:t>
                            </m:r>
                            <m:r>
                              <a:rPr lang="en-US" sz="2800" i="1" baseline="-25000">
                                <a:solidFill>
                                  <a:srgbClr val="002060"/>
                                </a:solidFill>
                                <a:latin typeface="Cambria Math" panose="02040503050406030204" pitchFamily="18" charset="0"/>
                              </a:rPr>
                              <m:t>2</m:t>
                            </m:r>
                            <m:r>
                              <a:rPr lang="en-US" sz="2800" i="1">
                                <a:solidFill>
                                  <a:srgbClr val="002060"/>
                                </a:solidFill>
                                <a:latin typeface="Cambria Math" panose="02040503050406030204" pitchFamily="18" charset="0"/>
                              </a:rPr>
                              <m:t> −</m:t>
                            </m:r>
                            <m:r>
                              <a:rPr lang="en-US" sz="2800" i="1">
                                <a:solidFill>
                                  <a:srgbClr val="002060"/>
                                </a:solidFill>
                                <a:latin typeface="Cambria Math" panose="02040503050406030204" pitchFamily="18" charset="0"/>
                              </a:rPr>
                              <m:t>𝑥</m:t>
                            </m:r>
                            <m:r>
                              <a:rPr lang="en-US" sz="2800" i="1" baseline="-25000">
                                <a:solidFill>
                                  <a:srgbClr val="002060"/>
                                </a:solidFill>
                                <a:latin typeface="Cambria Math" panose="02040503050406030204" pitchFamily="18" charset="0"/>
                              </a:rPr>
                              <m:t>1</m:t>
                            </m:r>
                          </m:e>
                        </m:d>
                        <m:r>
                          <a:rPr lang="en-US" sz="2800" i="1" baseline="30000">
                            <a:solidFill>
                              <a:srgbClr val="002060"/>
                            </a:solidFill>
                            <a:latin typeface="Cambria Math" panose="02040503050406030204" pitchFamily="18" charset="0"/>
                          </a:rPr>
                          <m:t>2</m:t>
                        </m:r>
                        <m:r>
                          <a:rPr lang="en-US" sz="2800" i="1">
                            <a:solidFill>
                              <a:srgbClr val="002060"/>
                            </a:solidFill>
                            <a:latin typeface="Cambria Math" panose="02040503050406030204" pitchFamily="18" charset="0"/>
                          </a:rPr>
                          <m:t>+ </m:t>
                        </m:r>
                        <m:d>
                          <m:dPr>
                            <m:ctrlPr>
                              <a:rPr lang="en-US" sz="2800" i="1">
                                <a:solidFill>
                                  <a:srgbClr val="002060"/>
                                </a:solidFill>
                                <a:latin typeface="Cambria Math" panose="02040503050406030204" pitchFamily="18" charset="0"/>
                              </a:rPr>
                            </m:ctrlPr>
                          </m:dPr>
                          <m:e>
                            <m:r>
                              <a:rPr lang="en-US" sz="2800" i="1">
                                <a:solidFill>
                                  <a:srgbClr val="002060"/>
                                </a:solidFill>
                                <a:latin typeface="Cambria Math" panose="02040503050406030204" pitchFamily="18" charset="0"/>
                              </a:rPr>
                              <m:t>𝑦</m:t>
                            </m:r>
                            <m:r>
                              <a:rPr lang="en-US" sz="2800" i="1" baseline="-25000">
                                <a:solidFill>
                                  <a:srgbClr val="002060"/>
                                </a:solidFill>
                                <a:latin typeface="Cambria Math" panose="02040503050406030204" pitchFamily="18" charset="0"/>
                              </a:rPr>
                              <m:t>2</m:t>
                            </m:r>
                            <m:r>
                              <a:rPr lang="en-US" sz="2800" i="1">
                                <a:solidFill>
                                  <a:srgbClr val="002060"/>
                                </a:solidFill>
                                <a:latin typeface="Cambria Math" panose="02040503050406030204" pitchFamily="18" charset="0"/>
                              </a:rPr>
                              <m:t> −</m:t>
                            </m:r>
                            <m:r>
                              <a:rPr lang="en-US" sz="2800" i="1">
                                <a:solidFill>
                                  <a:srgbClr val="002060"/>
                                </a:solidFill>
                                <a:latin typeface="Cambria Math" panose="02040503050406030204" pitchFamily="18" charset="0"/>
                              </a:rPr>
                              <m:t>𝑦</m:t>
                            </m:r>
                            <m:r>
                              <a:rPr lang="en-US" sz="2800" i="1" baseline="-25000">
                                <a:solidFill>
                                  <a:srgbClr val="002060"/>
                                </a:solidFill>
                                <a:latin typeface="Cambria Math" panose="02040503050406030204" pitchFamily="18" charset="0"/>
                              </a:rPr>
                              <m:t>1</m:t>
                            </m:r>
                          </m:e>
                        </m:d>
                        <m:r>
                          <a:rPr lang="en-US" sz="2800" i="1" baseline="30000">
                            <a:solidFill>
                              <a:srgbClr val="002060"/>
                            </a:solidFill>
                            <a:latin typeface="Cambria Math" panose="02040503050406030204" pitchFamily="18" charset="0"/>
                          </a:rPr>
                          <m:t>2</m:t>
                        </m:r>
                      </m:e>
                    </m:rad>
                  </m:oMath>
                </a14:m>
                <a:endParaRPr lang="en-US" sz="2800" baseline="30000" dirty="0">
                  <a:solidFill>
                    <a:srgbClr val="002060"/>
                  </a:solidFill>
                </a:endParaRPr>
              </a:p>
            </p:txBody>
          </p:sp>
        </mc:Choice>
        <mc:Fallback xmlns="">
          <p:sp>
            <p:nvSpPr>
              <p:cNvPr id="4" name="TextBox 3">
                <a:extLst>
                  <a:ext uri="{FF2B5EF4-FFF2-40B4-BE49-F238E27FC236}">
                    <a16:creationId xmlns:a16="http://schemas.microsoft.com/office/drawing/2014/main" id="{43E8D211-5942-0E48-AD6D-FA0F4FEDF63C}"/>
                  </a:ext>
                </a:extLst>
              </p:cNvPr>
              <p:cNvSpPr txBox="1">
                <a:spLocks noRot="1" noChangeAspect="1" noMove="1" noResize="1" noEditPoints="1" noAdjustHandles="1" noChangeArrowheads="1" noChangeShapeType="1" noTextEdit="1"/>
              </p:cNvSpPr>
              <p:nvPr/>
            </p:nvSpPr>
            <p:spPr>
              <a:xfrm>
                <a:off x="959875" y="740629"/>
                <a:ext cx="8131429" cy="1722138"/>
              </a:xfrm>
              <a:prstGeom prst="rect">
                <a:avLst/>
              </a:prstGeom>
              <a:blipFill>
                <a:blip r:embed="rId2"/>
                <a:stretch>
                  <a:fillRect l="-624" t="-730" b="-729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F567B59-34CF-FD4F-857D-DB37B60CAC7B}"/>
              </a:ext>
            </a:extLst>
          </p:cNvPr>
          <p:cNvPicPr>
            <a:picLocks noChangeAspect="1"/>
          </p:cNvPicPr>
          <p:nvPr/>
        </p:nvPicPr>
        <p:blipFill>
          <a:blip r:embed="rId3"/>
          <a:stretch>
            <a:fillRect/>
          </a:stretch>
        </p:blipFill>
        <p:spPr>
          <a:xfrm>
            <a:off x="6542495" y="2908473"/>
            <a:ext cx="4694085" cy="3755268"/>
          </a:xfrm>
          <a:prstGeom prst="rect">
            <a:avLst/>
          </a:prstGeom>
        </p:spPr>
      </p:pic>
      <p:sp>
        <p:nvSpPr>
          <p:cNvPr id="7" name="Rectangle 6">
            <a:extLst>
              <a:ext uri="{FF2B5EF4-FFF2-40B4-BE49-F238E27FC236}">
                <a16:creationId xmlns:a16="http://schemas.microsoft.com/office/drawing/2014/main" id="{F3883840-2F81-8D4B-91F9-DD53372F5C8A}"/>
              </a:ext>
            </a:extLst>
          </p:cNvPr>
          <p:cNvSpPr/>
          <p:nvPr/>
        </p:nvSpPr>
        <p:spPr>
          <a:xfrm>
            <a:off x="959875" y="2477138"/>
            <a:ext cx="9546916" cy="338554"/>
          </a:xfrm>
          <a:prstGeom prst="rect">
            <a:avLst/>
          </a:prstGeom>
          <a:noFill/>
        </p:spPr>
        <p:txBody>
          <a:bodyPr wrap="square" rtlCol="0">
            <a:spAutoFit/>
          </a:bodyPr>
          <a:lstStyle/>
          <a:p>
            <a:r>
              <a:rPr lang="en-IN" sz="1600" dirty="0"/>
              <a:t>For points (x1,y1,z1 (x2,y2,z2) in 3-dimensional space, the Euclidean distance between them would be  </a:t>
            </a:r>
            <a:endParaRPr lang="en-US" sz="1600" dirty="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2A0B227-1D0C-9346-872A-A398C073930A}"/>
                  </a:ext>
                </a:extLst>
              </p:cNvPr>
              <p:cNvSpPr/>
              <p:nvPr/>
            </p:nvSpPr>
            <p:spPr>
              <a:xfrm>
                <a:off x="1159862" y="2908473"/>
                <a:ext cx="5339402" cy="427746"/>
              </a:xfrm>
              <a:prstGeom prst="rect">
                <a:avLst/>
              </a:prstGeom>
            </p:spPr>
            <p:txBody>
              <a:bodyPr wrap="square">
                <a:spAutoFit/>
              </a:bodyPr>
              <a:lstStyle/>
              <a:p>
                <a:pPr algn="ctr"/>
                <a:r>
                  <a:rPr lang="en-US" sz="1800" dirty="0">
                    <a:solidFill>
                      <a:srgbClr val="002060"/>
                    </a:solidFill>
                  </a:rPr>
                  <a:t>d(x, y) = </a:t>
                </a:r>
                <a14:m>
                  <m:oMath xmlns:m="http://schemas.openxmlformats.org/officeDocument/2006/math">
                    <m:rad>
                      <m:radPr>
                        <m:degHide m:val="on"/>
                        <m:ctrlPr>
                          <a:rPr lang="en-US" sz="1800" i="1">
                            <a:solidFill>
                              <a:srgbClr val="002060"/>
                            </a:solidFill>
                            <a:latin typeface="Cambria Math" panose="02040503050406030204" pitchFamily="18" charset="0"/>
                          </a:rPr>
                        </m:ctrlPr>
                      </m:radPr>
                      <m:deg/>
                      <m:e>
                        <m:d>
                          <m:dPr>
                            <m:ctrlPr>
                              <a:rPr lang="en-US" sz="1800" i="1">
                                <a:solidFill>
                                  <a:srgbClr val="002060"/>
                                </a:solidFill>
                                <a:latin typeface="Cambria Math" panose="02040503050406030204" pitchFamily="18" charset="0"/>
                              </a:rPr>
                            </m:ctrlPr>
                          </m:dPr>
                          <m:e>
                            <m:r>
                              <a:rPr lang="en-US" sz="1800" i="1">
                                <a:solidFill>
                                  <a:srgbClr val="002060"/>
                                </a:solidFill>
                                <a:latin typeface="Cambria Math" panose="02040503050406030204" pitchFamily="18" charset="0"/>
                              </a:rPr>
                              <m:t>𝑥</m:t>
                            </m:r>
                            <m:r>
                              <a:rPr lang="en-US" sz="1800" i="1" baseline="-25000">
                                <a:solidFill>
                                  <a:srgbClr val="002060"/>
                                </a:solidFill>
                                <a:latin typeface="Cambria Math" panose="02040503050406030204" pitchFamily="18" charset="0"/>
                              </a:rPr>
                              <m:t>2</m:t>
                            </m:r>
                            <m:r>
                              <a:rPr lang="en-US" sz="1800" i="1">
                                <a:solidFill>
                                  <a:srgbClr val="002060"/>
                                </a:solidFill>
                                <a:latin typeface="Cambria Math" panose="02040503050406030204" pitchFamily="18" charset="0"/>
                              </a:rPr>
                              <m:t> −</m:t>
                            </m:r>
                            <m:r>
                              <a:rPr lang="en-US" sz="1800" i="1">
                                <a:solidFill>
                                  <a:srgbClr val="002060"/>
                                </a:solidFill>
                                <a:latin typeface="Cambria Math" panose="02040503050406030204" pitchFamily="18" charset="0"/>
                              </a:rPr>
                              <m:t>𝑥</m:t>
                            </m:r>
                            <m:r>
                              <a:rPr lang="en-US" sz="1800" i="1" baseline="-25000">
                                <a:solidFill>
                                  <a:srgbClr val="002060"/>
                                </a:solidFill>
                                <a:latin typeface="Cambria Math" panose="02040503050406030204" pitchFamily="18" charset="0"/>
                              </a:rPr>
                              <m:t>1</m:t>
                            </m:r>
                          </m:e>
                        </m:d>
                        <m:r>
                          <a:rPr lang="en-US" sz="1800" i="1" baseline="30000">
                            <a:solidFill>
                              <a:srgbClr val="002060"/>
                            </a:solidFill>
                            <a:latin typeface="Cambria Math" panose="02040503050406030204" pitchFamily="18" charset="0"/>
                          </a:rPr>
                          <m:t>2</m:t>
                        </m:r>
                        <m:r>
                          <a:rPr lang="en-US" sz="1800" i="1">
                            <a:solidFill>
                              <a:srgbClr val="002060"/>
                            </a:solidFill>
                            <a:latin typeface="Cambria Math" panose="02040503050406030204" pitchFamily="18" charset="0"/>
                          </a:rPr>
                          <m:t>+ </m:t>
                        </m:r>
                        <m:d>
                          <m:dPr>
                            <m:ctrlPr>
                              <a:rPr lang="en-US" sz="1800" i="1">
                                <a:solidFill>
                                  <a:srgbClr val="002060"/>
                                </a:solidFill>
                                <a:latin typeface="Cambria Math" panose="02040503050406030204" pitchFamily="18" charset="0"/>
                              </a:rPr>
                            </m:ctrlPr>
                          </m:dPr>
                          <m:e>
                            <m:r>
                              <a:rPr lang="en-US" sz="1800" i="1">
                                <a:solidFill>
                                  <a:srgbClr val="002060"/>
                                </a:solidFill>
                                <a:latin typeface="Cambria Math" panose="02040503050406030204" pitchFamily="18" charset="0"/>
                              </a:rPr>
                              <m:t>𝑦</m:t>
                            </m:r>
                            <m:r>
                              <a:rPr lang="en-US" sz="1800" i="1" baseline="-25000">
                                <a:solidFill>
                                  <a:srgbClr val="002060"/>
                                </a:solidFill>
                                <a:latin typeface="Cambria Math" panose="02040503050406030204" pitchFamily="18" charset="0"/>
                              </a:rPr>
                              <m:t>2</m:t>
                            </m:r>
                            <m:r>
                              <a:rPr lang="en-US" sz="1800" i="1">
                                <a:solidFill>
                                  <a:srgbClr val="002060"/>
                                </a:solidFill>
                                <a:latin typeface="Cambria Math" panose="02040503050406030204" pitchFamily="18" charset="0"/>
                              </a:rPr>
                              <m:t> −</m:t>
                            </m:r>
                            <m:r>
                              <a:rPr lang="en-US" sz="1800" i="1">
                                <a:solidFill>
                                  <a:srgbClr val="002060"/>
                                </a:solidFill>
                                <a:latin typeface="Cambria Math" panose="02040503050406030204" pitchFamily="18" charset="0"/>
                              </a:rPr>
                              <m:t>𝑦</m:t>
                            </m:r>
                            <m:r>
                              <a:rPr lang="en-US" sz="1800" i="1" baseline="-25000">
                                <a:solidFill>
                                  <a:srgbClr val="002060"/>
                                </a:solidFill>
                                <a:latin typeface="Cambria Math" panose="02040503050406030204" pitchFamily="18" charset="0"/>
                              </a:rPr>
                              <m:t>1</m:t>
                            </m:r>
                          </m:e>
                        </m:d>
                        <m:r>
                          <a:rPr lang="en-US" sz="1800" i="1" baseline="30000">
                            <a:solidFill>
                              <a:srgbClr val="002060"/>
                            </a:solidFill>
                            <a:latin typeface="Cambria Math" panose="02040503050406030204" pitchFamily="18" charset="0"/>
                          </a:rPr>
                          <m:t>2</m:t>
                        </m:r>
                        <m:r>
                          <a:rPr lang="en-US" sz="1800" i="1">
                            <a:solidFill>
                              <a:srgbClr val="002060"/>
                            </a:solidFill>
                            <a:latin typeface="Cambria Math" panose="02040503050406030204" pitchFamily="18" charset="0"/>
                          </a:rPr>
                          <m:t>+ </m:t>
                        </m:r>
                        <m:d>
                          <m:dPr>
                            <m:ctrlPr>
                              <a:rPr lang="en-US" sz="1800" i="1">
                                <a:solidFill>
                                  <a:srgbClr val="002060"/>
                                </a:solidFill>
                                <a:latin typeface="Cambria Math" panose="02040503050406030204" pitchFamily="18" charset="0"/>
                              </a:rPr>
                            </m:ctrlPr>
                          </m:dPr>
                          <m:e>
                            <m:r>
                              <a:rPr lang="en-US" sz="1800" i="1">
                                <a:solidFill>
                                  <a:srgbClr val="002060"/>
                                </a:solidFill>
                                <a:latin typeface="Cambria Math" panose="02040503050406030204" pitchFamily="18" charset="0"/>
                              </a:rPr>
                              <m:t>𝑧</m:t>
                            </m:r>
                            <m:r>
                              <a:rPr lang="en-US" sz="1800" i="1" baseline="-25000">
                                <a:solidFill>
                                  <a:srgbClr val="002060"/>
                                </a:solidFill>
                                <a:latin typeface="Cambria Math" panose="02040503050406030204" pitchFamily="18" charset="0"/>
                              </a:rPr>
                              <m:t>2</m:t>
                            </m:r>
                            <m:r>
                              <a:rPr lang="en-US" sz="1800" i="1">
                                <a:solidFill>
                                  <a:srgbClr val="002060"/>
                                </a:solidFill>
                                <a:latin typeface="Cambria Math" panose="02040503050406030204" pitchFamily="18" charset="0"/>
                              </a:rPr>
                              <m:t> −</m:t>
                            </m:r>
                            <m:r>
                              <a:rPr lang="en-US" sz="1800" i="1">
                                <a:solidFill>
                                  <a:srgbClr val="002060"/>
                                </a:solidFill>
                                <a:latin typeface="Cambria Math" panose="02040503050406030204" pitchFamily="18" charset="0"/>
                              </a:rPr>
                              <m:t>𝑧</m:t>
                            </m:r>
                            <m:r>
                              <a:rPr lang="en-US" sz="1800" i="1" baseline="-25000">
                                <a:solidFill>
                                  <a:srgbClr val="002060"/>
                                </a:solidFill>
                                <a:latin typeface="Cambria Math" panose="02040503050406030204" pitchFamily="18" charset="0"/>
                              </a:rPr>
                              <m:t>1</m:t>
                            </m:r>
                          </m:e>
                        </m:d>
                        <m:r>
                          <a:rPr lang="en-US" sz="1800" i="1" baseline="30000">
                            <a:solidFill>
                              <a:srgbClr val="002060"/>
                            </a:solidFill>
                            <a:latin typeface="Cambria Math" panose="02040503050406030204" pitchFamily="18" charset="0"/>
                          </a:rPr>
                          <m:t>2</m:t>
                        </m:r>
                      </m:e>
                    </m:rad>
                  </m:oMath>
                </a14:m>
                <a:endParaRPr lang="en-US" sz="1800" baseline="30000" dirty="0">
                  <a:solidFill>
                    <a:srgbClr val="002060"/>
                  </a:solidFill>
                </a:endParaRPr>
              </a:p>
            </p:txBody>
          </p:sp>
        </mc:Choice>
        <mc:Fallback xmlns="">
          <p:sp>
            <p:nvSpPr>
              <p:cNvPr id="8" name="Rectangle 7">
                <a:extLst>
                  <a:ext uri="{FF2B5EF4-FFF2-40B4-BE49-F238E27FC236}">
                    <a16:creationId xmlns:a16="http://schemas.microsoft.com/office/drawing/2014/main" id="{B2A0B227-1D0C-9346-872A-A398C073930A}"/>
                  </a:ext>
                </a:extLst>
              </p:cNvPr>
              <p:cNvSpPr>
                <a:spLocks noRot="1" noChangeAspect="1" noMove="1" noResize="1" noEditPoints="1" noAdjustHandles="1" noChangeArrowheads="1" noChangeShapeType="1" noTextEdit="1"/>
              </p:cNvSpPr>
              <p:nvPr/>
            </p:nvSpPr>
            <p:spPr>
              <a:xfrm>
                <a:off x="1159862" y="2908473"/>
                <a:ext cx="5339402" cy="427746"/>
              </a:xfrm>
              <a:prstGeom prst="rect">
                <a:avLst/>
              </a:prstGeom>
              <a:blipFill>
                <a:blip r:embed="rId4"/>
                <a:stretch>
                  <a:fillRect b="-14286"/>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03BA4788-6A0F-D447-AAAA-4483F602886C}"/>
              </a:ext>
            </a:extLst>
          </p:cNvPr>
          <p:cNvSpPr/>
          <p:nvPr/>
        </p:nvSpPr>
        <p:spPr>
          <a:xfrm>
            <a:off x="959874" y="3429000"/>
            <a:ext cx="5339401" cy="1569660"/>
          </a:xfrm>
          <a:prstGeom prst="rect">
            <a:avLst/>
          </a:prstGeom>
        </p:spPr>
        <p:txBody>
          <a:bodyPr wrap="square">
            <a:spAutoFit/>
          </a:bodyPr>
          <a:lstStyle/>
          <a:p>
            <a:pPr algn="just"/>
            <a:r>
              <a:rPr lang="en-US" sz="1600" dirty="0"/>
              <a:t>Find the Euclidean Distance between the points</a:t>
            </a:r>
          </a:p>
          <a:p>
            <a:pPr algn="just"/>
            <a:r>
              <a:rPr lang="en-US" sz="1600" dirty="0"/>
              <a:t>(-1,2,3) and (4,0,-3)</a:t>
            </a:r>
          </a:p>
          <a:p>
            <a:pPr algn="just"/>
            <a:endParaRPr lang="en-US" sz="1600" dirty="0"/>
          </a:p>
          <a:p>
            <a:pPr algn="just"/>
            <a:r>
              <a:rPr lang="en-IN" sz="1600" dirty="0"/>
              <a:t>Which of the following will be Euclidean Distance between the two data point A(1,3) and B(2,3)?</a:t>
            </a:r>
          </a:p>
          <a:p>
            <a:pPr algn="just"/>
            <a:endParaRPr lang="en-US" sz="1600" dirty="0"/>
          </a:p>
        </p:txBody>
      </p:sp>
      <p:sp>
        <p:nvSpPr>
          <p:cNvPr id="10" name="Rectangle 9">
            <a:extLst>
              <a:ext uri="{FF2B5EF4-FFF2-40B4-BE49-F238E27FC236}">
                <a16:creationId xmlns:a16="http://schemas.microsoft.com/office/drawing/2014/main" id="{923A0D1A-0801-F04F-A249-766940EFB50D}"/>
              </a:ext>
            </a:extLst>
          </p:cNvPr>
          <p:cNvSpPr/>
          <p:nvPr/>
        </p:nvSpPr>
        <p:spPr>
          <a:xfrm>
            <a:off x="977206" y="4764363"/>
            <a:ext cx="5118793" cy="2062103"/>
          </a:xfrm>
          <a:prstGeom prst="rect">
            <a:avLst/>
          </a:prstGeom>
        </p:spPr>
        <p:txBody>
          <a:bodyPr wrap="square">
            <a:spAutoFit/>
          </a:bodyPr>
          <a:lstStyle/>
          <a:p>
            <a:pPr algn="just"/>
            <a:r>
              <a:rPr lang="en-US" sz="1600" b="1" dirty="0">
                <a:solidFill>
                  <a:srgbClr val="002060"/>
                </a:solidFill>
              </a:rPr>
              <a:t>Why Euclidean Distance is used?</a:t>
            </a:r>
          </a:p>
          <a:p>
            <a:pPr algn="just"/>
            <a:endParaRPr lang="en-US" sz="1600" dirty="0">
              <a:solidFill>
                <a:srgbClr val="002060"/>
              </a:solidFill>
            </a:endParaRPr>
          </a:p>
          <a:p>
            <a:pPr algn="just"/>
            <a:r>
              <a:rPr lang="en-IN" sz="1600" dirty="0">
                <a:solidFill>
                  <a:srgbClr val="002060"/>
                </a:solidFill>
              </a:rPr>
              <a:t>The </a:t>
            </a:r>
            <a:r>
              <a:rPr lang="en-IN" sz="1600" b="1" dirty="0">
                <a:solidFill>
                  <a:srgbClr val="002060"/>
                </a:solidFill>
              </a:rPr>
              <a:t>Euclidean Distance</a:t>
            </a:r>
            <a:r>
              <a:rPr lang="en-IN" sz="1600" dirty="0">
                <a:solidFill>
                  <a:srgbClr val="002060"/>
                </a:solidFill>
              </a:rPr>
              <a:t> tool is </a:t>
            </a:r>
            <a:r>
              <a:rPr lang="en-IN" sz="1600" b="1" dirty="0">
                <a:solidFill>
                  <a:srgbClr val="002060"/>
                </a:solidFill>
              </a:rPr>
              <a:t>used</a:t>
            </a:r>
            <a:r>
              <a:rPr lang="en-IN" sz="1600" dirty="0">
                <a:solidFill>
                  <a:srgbClr val="002060"/>
                </a:solidFill>
              </a:rPr>
              <a:t> frequently as a stand-alone tool for applications, such as finding the nearest hospital for an emergency helicopter flight. Alternatively, this tool can be </a:t>
            </a:r>
            <a:r>
              <a:rPr lang="en-IN" sz="1600" b="1" dirty="0">
                <a:solidFill>
                  <a:srgbClr val="002060"/>
                </a:solidFill>
              </a:rPr>
              <a:t>used</a:t>
            </a:r>
            <a:r>
              <a:rPr lang="en-IN" sz="1600" dirty="0">
                <a:solidFill>
                  <a:srgbClr val="002060"/>
                </a:solidFill>
              </a:rPr>
              <a:t> when creating a suitability map, when data representing the </a:t>
            </a:r>
            <a:r>
              <a:rPr lang="en-IN" sz="1600" b="1" dirty="0">
                <a:solidFill>
                  <a:srgbClr val="002060"/>
                </a:solidFill>
              </a:rPr>
              <a:t>distance</a:t>
            </a:r>
            <a:r>
              <a:rPr lang="en-IN" sz="1600" dirty="0">
                <a:solidFill>
                  <a:srgbClr val="002060"/>
                </a:solidFill>
              </a:rPr>
              <a:t> from a certain object is </a:t>
            </a:r>
            <a:r>
              <a:rPr lang="en-IN" sz="1600" b="1" dirty="0">
                <a:solidFill>
                  <a:srgbClr val="002060"/>
                </a:solidFill>
              </a:rPr>
              <a:t>needed</a:t>
            </a:r>
            <a:r>
              <a:rPr lang="en-IN" sz="1600" dirty="0">
                <a:solidFill>
                  <a:srgbClr val="002060"/>
                </a:solidFill>
              </a:rPr>
              <a:t>.</a:t>
            </a:r>
            <a:endParaRPr lang="en-US" sz="1600" dirty="0">
              <a:solidFill>
                <a:srgbClr val="002060"/>
              </a:solidFill>
            </a:endParaRPr>
          </a:p>
        </p:txBody>
      </p:sp>
    </p:spTree>
    <p:extLst>
      <p:ext uri="{BB962C8B-B14F-4D97-AF65-F5344CB8AC3E}">
        <p14:creationId xmlns:p14="http://schemas.microsoft.com/office/powerpoint/2010/main" val="2660975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title"/>
          </p:nvPr>
        </p:nvSpPr>
        <p:spPr>
          <a:xfrm>
            <a:off x="609600" y="303213"/>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dirty="0">
                <a:solidFill>
                  <a:srgbClr val="00B0F0"/>
                </a:solidFill>
                <a:latin typeface="Corbel" panose="020B0503020204020204" pitchFamily="34" charset="0"/>
                <a:ea typeface="Times New Roman"/>
                <a:cs typeface="Times New Roman"/>
                <a:sym typeface="Times New Roman"/>
              </a:rPr>
              <a:t>Determine K neighbours</a:t>
            </a:r>
            <a:endParaRPr dirty="0">
              <a:solidFill>
                <a:srgbClr val="00B0F0"/>
              </a:solidFill>
              <a:latin typeface="Corbel" panose="020B0503020204020204" pitchFamily="34" charset="0"/>
            </a:endParaRPr>
          </a:p>
        </p:txBody>
      </p:sp>
      <p:sp>
        <p:nvSpPr>
          <p:cNvPr id="122" name="Google Shape;122;p17"/>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640"/>
              </a:spcBef>
              <a:spcAft>
                <a:spcPts val="0"/>
              </a:spcAft>
              <a:buClr>
                <a:schemeClr val="dk1"/>
              </a:buClr>
              <a:buSzPts val="3200"/>
              <a:buFont typeface="Arial"/>
              <a:buChar char="•"/>
            </a:pPr>
            <a:r>
              <a:rPr lang="en-IN" sz="2400" dirty="0" err="1">
                <a:latin typeface="Times New Roman"/>
                <a:ea typeface="Times New Roman"/>
                <a:cs typeface="Times New Roman"/>
                <a:sym typeface="Times New Roman"/>
              </a:rPr>
              <a:t>Scikit</a:t>
            </a:r>
            <a:r>
              <a:rPr lang="en-IN" sz="2400" dirty="0">
                <a:latin typeface="Times New Roman"/>
                <a:ea typeface="Times New Roman"/>
                <a:cs typeface="Times New Roman"/>
                <a:sym typeface="Times New Roman"/>
              </a:rPr>
              <a:t>-learn implements two different nearest neighbours classifiers – K Nearest Neighbour Classifier and Radius Neighbour Classifier.</a:t>
            </a:r>
            <a:endParaRPr dirty="0"/>
          </a:p>
          <a:p>
            <a:pPr marL="457200" marR="0" lvl="0" indent="-228600" algn="l" rtl="0">
              <a:lnSpc>
                <a:spcPct val="100000"/>
              </a:lnSpc>
              <a:spcBef>
                <a:spcPts val="640"/>
              </a:spcBef>
              <a:spcAft>
                <a:spcPts val="0"/>
              </a:spcAft>
              <a:buClr>
                <a:schemeClr val="dk1"/>
              </a:buClr>
              <a:buSzPts val="3200"/>
              <a:buFont typeface="Arial"/>
              <a:buNone/>
            </a:pPr>
            <a:endParaRPr sz="2400" dirty="0">
              <a:latin typeface="Times New Roman"/>
              <a:ea typeface="Times New Roman"/>
              <a:cs typeface="Times New Roman"/>
              <a:sym typeface="Times New Roman"/>
            </a:endParaRPr>
          </a:p>
          <a:p>
            <a:pPr marL="457200" marR="0" lvl="0" indent="-228600" algn="l" rtl="0">
              <a:lnSpc>
                <a:spcPct val="100000"/>
              </a:lnSpc>
              <a:spcBef>
                <a:spcPts val="640"/>
              </a:spcBef>
              <a:spcAft>
                <a:spcPts val="0"/>
              </a:spcAft>
              <a:buClr>
                <a:schemeClr val="dk1"/>
              </a:buClr>
              <a:buSzPts val="3200"/>
              <a:buFont typeface="Arial"/>
              <a:buNone/>
            </a:pPr>
            <a:endParaRPr sz="2400" dirty="0">
              <a:latin typeface="Times New Roman"/>
              <a:ea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r>
              <a:rPr lang="en-IN" sz="2400" dirty="0">
                <a:latin typeface="Times New Roman"/>
                <a:ea typeface="Times New Roman"/>
                <a:cs typeface="Times New Roman"/>
                <a:sym typeface="Times New Roman"/>
              </a:rPr>
              <a:t>Radius Neighbour Classifier implements learning based on number of neighbours within a fixed radius r of each training point.</a:t>
            </a:r>
            <a:endParaRPr dirty="0"/>
          </a:p>
          <a:p>
            <a:pPr marL="457200" marR="0" lvl="0" indent="-228600" algn="l" rtl="0">
              <a:lnSpc>
                <a:spcPct val="100000"/>
              </a:lnSpc>
              <a:spcBef>
                <a:spcPts val="640"/>
              </a:spcBef>
              <a:spcAft>
                <a:spcPts val="0"/>
              </a:spcAft>
              <a:buClr>
                <a:schemeClr val="dk1"/>
              </a:buClr>
              <a:buSzPts val="3200"/>
              <a:buFont typeface="Arial"/>
              <a:buNone/>
            </a:pPr>
            <a:endParaRPr sz="2400" dirty="0">
              <a:latin typeface="Times New Roman"/>
              <a:ea typeface="Times New Roman"/>
              <a:cs typeface="Times New Roman"/>
              <a:sym typeface="Times New Roman"/>
            </a:endParaRPr>
          </a:p>
          <a:p>
            <a:pPr marL="457200" marR="0" lvl="0" indent="-228600" algn="l" rtl="0">
              <a:lnSpc>
                <a:spcPct val="100000"/>
              </a:lnSpc>
              <a:spcBef>
                <a:spcPts val="640"/>
              </a:spcBef>
              <a:spcAft>
                <a:spcPts val="0"/>
              </a:spcAft>
              <a:buClr>
                <a:schemeClr val="dk1"/>
              </a:buClr>
              <a:buSzPts val="3200"/>
              <a:buFont typeface="Arial"/>
              <a:buNone/>
            </a:pPr>
            <a:endParaRPr sz="2400" dirty="0">
              <a:latin typeface="Times New Roman"/>
              <a:ea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r>
              <a:rPr lang="en-IN" sz="2400" dirty="0">
                <a:solidFill>
                  <a:schemeClr val="dk1"/>
                </a:solidFill>
                <a:latin typeface="Times New Roman"/>
                <a:ea typeface="Times New Roman"/>
                <a:cs typeface="Times New Roman"/>
                <a:sym typeface="Times New Roman"/>
              </a:rPr>
              <a:t>Determining the optimal K is a challenge. In general, larger value of K suppresses impact of noise but prone to majority class dominating. </a:t>
            </a:r>
            <a:endParaRPr dirty="0"/>
          </a:p>
          <a:p>
            <a:pPr marL="457200" marR="0" lvl="0" indent="-228600" algn="l" rtl="0">
              <a:lnSpc>
                <a:spcPct val="100000"/>
              </a:lnSpc>
              <a:spcBef>
                <a:spcPts val="640"/>
              </a:spcBef>
              <a:spcAft>
                <a:spcPts val="0"/>
              </a:spcAft>
              <a:buClr>
                <a:schemeClr val="dk1"/>
              </a:buClr>
              <a:buSzPts val="3200"/>
              <a:buFont typeface="Arial"/>
              <a:buNone/>
            </a:pPr>
            <a:endParaRPr sz="2400" dirty="0">
              <a:latin typeface="Times New Roman"/>
              <a:ea typeface="Times New Roman"/>
              <a:cs typeface="Times New Roman"/>
              <a:sym typeface="Times New Roman"/>
            </a:endParaRPr>
          </a:p>
          <a:p>
            <a:pPr marL="457200" marR="0" lvl="0" indent="-228600" algn="l" rtl="0">
              <a:lnSpc>
                <a:spcPct val="100000"/>
              </a:lnSpc>
              <a:spcBef>
                <a:spcPts val="640"/>
              </a:spcBef>
              <a:spcAft>
                <a:spcPts val="0"/>
              </a:spcAft>
              <a:buClr>
                <a:schemeClr val="dk1"/>
              </a:buClr>
              <a:buSzPts val="3200"/>
              <a:buFont typeface="Arial"/>
              <a:buNone/>
            </a:pPr>
            <a:endParaRPr sz="2400" dirty="0">
              <a:latin typeface="Times New Roman"/>
              <a:ea typeface="Times New Roman"/>
              <a:cs typeface="Times New Roman"/>
              <a:sym typeface="Times New Roman"/>
            </a:endParaRPr>
          </a:p>
          <a:p>
            <a:pPr marL="457200" marR="0" lvl="0" indent="-228600" algn="l" rtl="0">
              <a:lnSpc>
                <a:spcPct val="100000"/>
              </a:lnSpc>
              <a:spcBef>
                <a:spcPts val="640"/>
              </a:spcBef>
              <a:spcAft>
                <a:spcPts val="0"/>
              </a:spcAft>
              <a:buClr>
                <a:schemeClr val="dk1"/>
              </a:buClr>
              <a:buSzPts val="3200"/>
              <a:buFont typeface="Arial"/>
              <a:buNone/>
            </a:pPr>
            <a:endParaRPr sz="2400" dirty="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609600" y="735013"/>
            <a:ext cx="10972800" cy="45720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dirty="0">
                <a:solidFill>
                  <a:srgbClr val="00B0F0"/>
                </a:solidFill>
                <a:latin typeface="Corbel" panose="020B0503020204020204" pitchFamily="34" charset="0"/>
                <a:ea typeface="Times New Roman"/>
                <a:cs typeface="Times New Roman"/>
                <a:sym typeface="Times New Roman"/>
              </a:rPr>
              <a:t>Pros and Cons of KNN</a:t>
            </a:r>
            <a:br>
              <a:rPr lang="en-IN" dirty="0">
                <a:solidFill>
                  <a:srgbClr val="00B0F0"/>
                </a:solidFill>
                <a:latin typeface="Corbel" panose="020B0503020204020204" pitchFamily="34" charset="0"/>
                <a:ea typeface="Times New Roman"/>
                <a:cs typeface="Times New Roman"/>
                <a:sym typeface="Times New Roman"/>
              </a:rPr>
            </a:br>
            <a:endParaRPr dirty="0">
              <a:solidFill>
                <a:srgbClr val="00B0F0"/>
              </a:solidFill>
              <a:latin typeface="Corbel" panose="020B0503020204020204" pitchFamily="34" charset="0"/>
            </a:endParaRPr>
          </a:p>
        </p:txBody>
      </p:sp>
      <p:sp>
        <p:nvSpPr>
          <p:cNvPr id="141" name="Google Shape;141;p20"/>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25400" lvl="0" indent="0" algn="l" rtl="0">
              <a:lnSpc>
                <a:spcPct val="100000"/>
              </a:lnSpc>
              <a:spcBef>
                <a:spcPts val="640"/>
              </a:spcBef>
              <a:spcAft>
                <a:spcPts val="0"/>
              </a:spcAft>
              <a:buSzPts val="3200"/>
              <a:buNone/>
            </a:pPr>
            <a:r>
              <a:rPr lang="en-IN" sz="2800" b="1">
                <a:latin typeface="Times New Roman"/>
                <a:ea typeface="Times New Roman"/>
                <a:cs typeface="Times New Roman"/>
                <a:sym typeface="Times New Roman"/>
              </a:rPr>
              <a:t>Advantages </a:t>
            </a:r>
            <a:endParaRPr/>
          </a:p>
          <a:p>
            <a:pPr marL="25400" lvl="0" indent="0" algn="l" rtl="0">
              <a:lnSpc>
                <a:spcPct val="100000"/>
              </a:lnSpc>
              <a:spcBef>
                <a:spcPts val="640"/>
              </a:spcBef>
              <a:spcAft>
                <a:spcPts val="0"/>
              </a:spcAft>
              <a:buSzPts val="3200"/>
              <a:buNone/>
            </a:pPr>
            <a:endParaRPr sz="2800" b="1">
              <a:latin typeface="Times New Roman"/>
              <a:ea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r>
              <a:rPr lang="en-IN" sz="2400">
                <a:latin typeface="Times New Roman"/>
                <a:ea typeface="Times New Roman"/>
                <a:cs typeface="Times New Roman"/>
                <a:sym typeface="Times New Roman"/>
              </a:rPr>
              <a:t>Not impacted by Outliers </a:t>
            </a:r>
            <a:endParaRPr/>
          </a:p>
          <a:p>
            <a:pPr marL="457200" marR="0" lvl="0" indent="-431800" algn="l" rtl="0">
              <a:lnSpc>
                <a:spcPct val="100000"/>
              </a:lnSpc>
              <a:spcBef>
                <a:spcPts val="640"/>
              </a:spcBef>
              <a:spcAft>
                <a:spcPts val="0"/>
              </a:spcAft>
              <a:buClr>
                <a:schemeClr val="dk1"/>
              </a:buClr>
              <a:buSzPts val="3200"/>
              <a:buFont typeface="Arial"/>
              <a:buChar char="•"/>
            </a:pPr>
            <a:r>
              <a:rPr lang="en-IN" sz="2400">
                <a:latin typeface="Times New Roman"/>
                <a:ea typeface="Times New Roman"/>
                <a:cs typeface="Times New Roman"/>
                <a:sym typeface="Times New Roman"/>
              </a:rPr>
              <a:t>Makes no assumptions about distributions of classes in feature space</a:t>
            </a:r>
            <a:endParaRPr/>
          </a:p>
          <a:p>
            <a:pPr marL="457200" marR="0" lvl="0" indent="-228600" algn="l" rtl="0">
              <a:lnSpc>
                <a:spcPct val="100000"/>
              </a:lnSpc>
              <a:spcBef>
                <a:spcPts val="640"/>
              </a:spcBef>
              <a:spcAft>
                <a:spcPts val="0"/>
              </a:spcAft>
              <a:buClr>
                <a:schemeClr val="dk1"/>
              </a:buClr>
              <a:buSzPts val="3200"/>
              <a:buFont typeface="Arial"/>
              <a:buNone/>
            </a:pPr>
            <a:endParaRPr sz="240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400" b="1">
                <a:latin typeface="Times New Roman"/>
                <a:ea typeface="Times New Roman"/>
                <a:cs typeface="Times New Roman"/>
                <a:sym typeface="Times New Roman"/>
              </a:rPr>
              <a:t>Disadvantages </a:t>
            </a:r>
            <a:endParaRPr/>
          </a:p>
          <a:p>
            <a:pPr marL="25400" lvl="0" indent="0" algn="l" rtl="0">
              <a:lnSpc>
                <a:spcPct val="100000"/>
              </a:lnSpc>
              <a:spcBef>
                <a:spcPts val="640"/>
              </a:spcBef>
              <a:spcAft>
                <a:spcPts val="0"/>
              </a:spcAft>
              <a:buSzPts val="3200"/>
              <a:buNone/>
            </a:pPr>
            <a:endParaRPr sz="2400" b="1">
              <a:latin typeface="Times New Roman"/>
              <a:ea typeface="Times New Roman"/>
              <a:cs typeface="Times New Roman"/>
              <a:sym typeface="Times New Roman"/>
            </a:endParaRPr>
          </a:p>
          <a:p>
            <a:pPr marL="457200" marR="0" lvl="0" indent="-431800" algn="l" rtl="0">
              <a:lnSpc>
                <a:spcPct val="100000"/>
              </a:lnSpc>
              <a:spcBef>
                <a:spcPts val="640"/>
              </a:spcBef>
              <a:spcAft>
                <a:spcPts val="0"/>
              </a:spcAft>
              <a:buClr>
                <a:schemeClr val="dk1"/>
              </a:buClr>
              <a:buSzPts val="3200"/>
              <a:buFont typeface="Arial"/>
              <a:buChar char="•"/>
            </a:pPr>
            <a:r>
              <a:rPr lang="en-IN" sz="2400">
                <a:latin typeface="Times New Roman"/>
                <a:ea typeface="Times New Roman"/>
                <a:cs typeface="Times New Roman"/>
                <a:sym typeface="Times New Roman"/>
              </a:rPr>
              <a:t>Fixing the optimal value of K is a challenge</a:t>
            </a:r>
            <a:endParaRPr/>
          </a:p>
          <a:p>
            <a:pPr marL="457200" marR="0" lvl="0" indent="-431800" algn="l" rtl="0">
              <a:lnSpc>
                <a:spcPct val="100000"/>
              </a:lnSpc>
              <a:spcBef>
                <a:spcPts val="640"/>
              </a:spcBef>
              <a:spcAft>
                <a:spcPts val="0"/>
              </a:spcAft>
              <a:buClr>
                <a:schemeClr val="dk1"/>
              </a:buClr>
              <a:buSzPts val="3200"/>
              <a:buFont typeface="Arial"/>
              <a:buChar char="•"/>
            </a:pPr>
            <a:r>
              <a:rPr lang="en-IN" sz="2400">
                <a:latin typeface="Times New Roman"/>
                <a:ea typeface="Times New Roman"/>
                <a:cs typeface="Times New Roman"/>
                <a:sym typeface="Times New Roman"/>
              </a:rPr>
              <a:t>Does not output any models. Calculates distances for every new point</a:t>
            </a:r>
            <a:endParaRPr sz="240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sz="24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1088-640B-584D-8389-FC3C45D721CB}"/>
              </a:ext>
            </a:extLst>
          </p:cNvPr>
          <p:cNvSpPr>
            <a:spLocks noGrp="1"/>
          </p:cNvSpPr>
          <p:nvPr>
            <p:ph type="title"/>
          </p:nvPr>
        </p:nvSpPr>
        <p:spPr>
          <a:xfrm>
            <a:off x="762450" y="282239"/>
            <a:ext cx="10095600" cy="936900"/>
          </a:xfrm>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297BBB4E-3A5F-3241-88EA-30CDA76AE264}"/>
              </a:ext>
            </a:extLst>
          </p:cNvPr>
          <p:cNvSpPr>
            <a:spLocks noGrp="1"/>
          </p:cNvSpPr>
          <p:nvPr>
            <p:ph type="sldNum" idx="12"/>
          </p:nvPr>
        </p:nvSpPr>
        <p:spPr/>
        <p:txBody>
          <a:bodyPr/>
          <a:lstStyle/>
          <a:p>
            <a:pPr algn="r"/>
            <a:fld id="{00000000-1234-1234-1234-123412341234}" type="slidenum">
              <a:rPr lang="en" smtClean="0"/>
              <a:pPr algn="r"/>
              <a:t>16</a:t>
            </a:fld>
            <a:endParaRPr lang="en"/>
          </a:p>
        </p:txBody>
      </p:sp>
      <p:pic>
        <p:nvPicPr>
          <p:cNvPr id="4" name="Picture 3">
            <a:extLst>
              <a:ext uri="{FF2B5EF4-FFF2-40B4-BE49-F238E27FC236}">
                <a16:creationId xmlns:a16="http://schemas.microsoft.com/office/drawing/2014/main" id="{4F07DAD3-F4D3-3F45-B5F1-8D8ED1035749}"/>
              </a:ext>
            </a:extLst>
          </p:cNvPr>
          <p:cNvPicPr>
            <a:picLocks noChangeAspect="1"/>
          </p:cNvPicPr>
          <p:nvPr/>
        </p:nvPicPr>
        <p:blipFill>
          <a:blip r:embed="rId2"/>
          <a:stretch>
            <a:fillRect/>
          </a:stretch>
        </p:blipFill>
        <p:spPr>
          <a:xfrm>
            <a:off x="3425708" y="2015782"/>
            <a:ext cx="8511737" cy="3954522"/>
          </a:xfrm>
          <a:prstGeom prst="rect">
            <a:avLst/>
          </a:prstGeom>
        </p:spPr>
      </p:pic>
      <p:sp>
        <p:nvSpPr>
          <p:cNvPr id="5" name="Rectangle 4">
            <a:extLst>
              <a:ext uri="{FF2B5EF4-FFF2-40B4-BE49-F238E27FC236}">
                <a16:creationId xmlns:a16="http://schemas.microsoft.com/office/drawing/2014/main" id="{B7D19606-CE89-0342-B7AE-7186D677CBB0}"/>
              </a:ext>
            </a:extLst>
          </p:cNvPr>
          <p:cNvSpPr/>
          <p:nvPr/>
        </p:nvSpPr>
        <p:spPr>
          <a:xfrm>
            <a:off x="590550" y="1287151"/>
            <a:ext cx="11129644" cy="646331"/>
          </a:xfrm>
          <a:prstGeom prst="rect">
            <a:avLst/>
          </a:prstGeom>
        </p:spPr>
        <p:txBody>
          <a:bodyPr wrap="square">
            <a:spAutoFit/>
          </a:bodyPr>
          <a:lstStyle/>
          <a:p>
            <a:r>
              <a:rPr lang="en-IN" sz="1800" b="1" dirty="0">
                <a:solidFill>
                  <a:srgbClr val="333333"/>
                </a:solidFill>
                <a:latin typeface="roboto"/>
              </a:rPr>
              <a:t>1. In the image below, which would be the best value for k assuming that the algorithm you are using is k-Nearest Neighbour.</a:t>
            </a:r>
            <a:endParaRPr lang="en-US" sz="1800" dirty="0"/>
          </a:p>
        </p:txBody>
      </p:sp>
      <p:sp>
        <p:nvSpPr>
          <p:cNvPr id="6" name="Rectangle 5">
            <a:extLst>
              <a:ext uri="{FF2B5EF4-FFF2-40B4-BE49-F238E27FC236}">
                <a16:creationId xmlns:a16="http://schemas.microsoft.com/office/drawing/2014/main" id="{21875317-E5D2-2D45-B0D3-F112ECAFC807}"/>
              </a:ext>
            </a:extLst>
          </p:cNvPr>
          <p:cNvSpPr/>
          <p:nvPr/>
        </p:nvSpPr>
        <p:spPr>
          <a:xfrm>
            <a:off x="590550" y="2474893"/>
            <a:ext cx="6096000" cy="1323439"/>
          </a:xfrm>
          <a:prstGeom prst="rect">
            <a:avLst/>
          </a:prstGeom>
        </p:spPr>
        <p:txBody>
          <a:bodyPr>
            <a:spAutoFit/>
          </a:bodyPr>
          <a:lstStyle/>
          <a:p>
            <a:r>
              <a:rPr lang="pt" sz="2000" dirty="0">
                <a:solidFill>
                  <a:srgbClr val="595858"/>
                </a:solidFill>
                <a:latin typeface="roboto"/>
              </a:rPr>
              <a:t>A) 3</a:t>
            </a:r>
            <a:br>
              <a:rPr lang="pt" sz="2000" dirty="0"/>
            </a:br>
            <a:r>
              <a:rPr lang="pt" sz="2000" dirty="0" err="1">
                <a:solidFill>
                  <a:srgbClr val="595858"/>
                </a:solidFill>
                <a:latin typeface="roboto"/>
              </a:rPr>
              <a:t>B</a:t>
            </a:r>
            <a:r>
              <a:rPr lang="pt" sz="2000" dirty="0">
                <a:solidFill>
                  <a:srgbClr val="595858"/>
                </a:solidFill>
                <a:latin typeface="roboto"/>
              </a:rPr>
              <a:t>) 10</a:t>
            </a:r>
            <a:br>
              <a:rPr lang="pt" sz="2000" dirty="0"/>
            </a:br>
            <a:r>
              <a:rPr lang="pt" sz="2000" dirty="0">
                <a:solidFill>
                  <a:srgbClr val="595858"/>
                </a:solidFill>
                <a:latin typeface="roboto"/>
              </a:rPr>
              <a:t>C) 20</a:t>
            </a:r>
            <a:br>
              <a:rPr lang="pt" sz="2000" dirty="0"/>
            </a:br>
            <a:r>
              <a:rPr lang="pt" sz="2000" dirty="0" err="1">
                <a:solidFill>
                  <a:srgbClr val="595858"/>
                </a:solidFill>
                <a:latin typeface="roboto"/>
              </a:rPr>
              <a:t>D</a:t>
            </a:r>
            <a:r>
              <a:rPr lang="pt" sz="2000" dirty="0">
                <a:solidFill>
                  <a:srgbClr val="595858"/>
                </a:solidFill>
                <a:latin typeface="roboto"/>
              </a:rPr>
              <a:t>) 50 </a:t>
            </a:r>
            <a:endParaRPr lang="en-US" sz="2000" dirty="0"/>
          </a:p>
        </p:txBody>
      </p:sp>
    </p:spTree>
    <p:extLst>
      <p:ext uri="{BB962C8B-B14F-4D97-AF65-F5344CB8AC3E}">
        <p14:creationId xmlns:p14="http://schemas.microsoft.com/office/powerpoint/2010/main" val="4038947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81088-640B-584D-8389-FC3C45D721CB}"/>
              </a:ext>
            </a:extLst>
          </p:cNvPr>
          <p:cNvSpPr>
            <a:spLocks noGrp="1"/>
          </p:cNvSpPr>
          <p:nvPr>
            <p:ph type="title"/>
          </p:nvPr>
        </p:nvSpPr>
        <p:spPr>
          <a:xfrm>
            <a:off x="762450" y="282239"/>
            <a:ext cx="10095600" cy="936900"/>
          </a:xfrm>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297BBB4E-3A5F-3241-88EA-30CDA76AE264}"/>
              </a:ext>
            </a:extLst>
          </p:cNvPr>
          <p:cNvSpPr>
            <a:spLocks noGrp="1"/>
          </p:cNvSpPr>
          <p:nvPr>
            <p:ph type="sldNum" idx="12"/>
          </p:nvPr>
        </p:nvSpPr>
        <p:spPr/>
        <p:txBody>
          <a:bodyPr/>
          <a:lstStyle/>
          <a:p>
            <a:pPr algn="r"/>
            <a:fld id="{00000000-1234-1234-1234-123412341234}" type="slidenum">
              <a:rPr lang="en" smtClean="0"/>
              <a:pPr algn="r"/>
              <a:t>17</a:t>
            </a:fld>
            <a:endParaRPr lang="en"/>
          </a:p>
        </p:txBody>
      </p:sp>
      <p:pic>
        <p:nvPicPr>
          <p:cNvPr id="4" name="Picture 3">
            <a:extLst>
              <a:ext uri="{FF2B5EF4-FFF2-40B4-BE49-F238E27FC236}">
                <a16:creationId xmlns:a16="http://schemas.microsoft.com/office/drawing/2014/main" id="{4F07DAD3-F4D3-3F45-B5F1-8D8ED1035749}"/>
              </a:ext>
            </a:extLst>
          </p:cNvPr>
          <p:cNvPicPr>
            <a:picLocks noChangeAspect="1"/>
          </p:cNvPicPr>
          <p:nvPr/>
        </p:nvPicPr>
        <p:blipFill>
          <a:blip r:embed="rId2"/>
          <a:stretch>
            <a:fillRect/>
          </a:stretch>
        </p:blipFill>
        <p:spPr>
          <a:xfrm>
            <a:off x="3425708" y="2015782"/>
            <a:ext cx="8511737" cy="3954522"/>
          </a:xfrm>
          <a:prstGeom prst="rect">
            <a:avLst/>
          </a:prstGeom>
        </p:spPr>
      </p:pic>
      <p:sp>
        <p:nvSpPr>
          <p:cNvPr id="5" name="Rectangle 4">
            <a:extLst>
              <a:ext uri="{FF2B5EF4-FFF2-40B4-BE49-F238E27FC236}">
                <a16:creationId xmlns:a16="http://schemas.microsoft.com/office/drawing/2014/main" id="{B7D19606-CE89-0342-B7AE-7186D677CBB0}"/>
              </a:ext>
            </a:extLst>
          </p:cNvPr>
          <p:cNvSpPr/>
          <p:nvPr/>
        </p:nvSpPr>
        <p:spPr>
          <a:xfrm>
            <a:off x="590550" y="1287151"/>
            <a:ext cx="11129644" cy="646331"/>
          </a:xfrm>
          <a:prstGeom prst="rect">
            <a:avLst/>
          </a:prstGeom>
        </p:spPr>
        <p:txBody>
          <a:bodyPr wrap="square">
            <a:spAutoFit/>
          </a:bodyPr>
          <a:lstStyle/>
          <a:p>
            <a:r>
              <a:rPr lang="en-IN" sz="1800" b="1" dirty="0">
                <a:solidFill>
                  <a:srgbClr val="333333"/>
                </a:solidFill>
                <a:latin typeface="roboto"/>
              </a:rPr>
              <a:t>1. In the image below, which would be the best value for k assuming that the algorithm you are using is k-Nearest Neighbour.</a:t>
            </a:r>
            <a:endParaRPr lang="en-US" sz="1800" dirty="0"/>
          </a:p>
        </p:txBody>
      </p:sp>
      <p:sp>
        <p:nvSpPr>
          <p:cNvPr id="6" name="Rectangle 5">
            <a:extLst>
              <a:ext uri="{FF2B5EF4-FFF2-40B4-BE49-F238E27FC236}">
                <a16:creationId xmlns:a16="http://schemas.microsoft.com/office/drawing/2014/main" id="{21875317-E5D2-2D45-B0D3-F112ECAFC807}"/>
              </a:ext>
            </a:extLst>
          </p:cNvPr>
          <p:cNvSpPr/>
          <p:nvPr/>
        </p:nvSpPr>
        <p:spPr>
          <a:xfrm>
            <a:off x="590550" y="2474893"/>
            <a:ext cx="6096000" cy="1323439"/>
          </a:xfrm>
          <a:prstGeom prst="rect">
            <a:avLst/>
          </a:prstGeom>
        </p:spPr>
        <p:txBody>
          <a:bodyPr>
            <a:spAutoFit/>
          </a:bodyPr>
          <a:lstStyle/>
          <a:p>
            <a:r>
              <a:rPr lang="pt" sz="2000" dirty="0">
                <a:solidFill>
                  <a:srgbClr val="595858"/>
                </a:solidFill>
                <a:latin typeface="roboto"/>
              </a:rPr>
              <a:t>A) 3</a:t>
            </a:r>
            <a:br>
              <a:rPr lang="pt" sz="2000" dirty="0"/>
            </a:br>
            <a:r>
              <a:rPr lang="pt" sz="2000" dirty="0" err="1">
                <a:solidFill>
                  <a:srgbClr val="00B0F0"/>
                </a:solidFill>
                <a:latin typeface="roboto"/>
              </a:rPr>
              <a:t>B</a:t>
            </a:r>
            <a:r>
              <a:rPr lang="pt" sz="2000" dirty="0">
                <a:solidFill>
                  <a:srgbClr val="00B0F0"/>
                </a:solidFill>
                <a:latin typeface="roboto"/>
              </a:rPr>
              <a:t>) 10</a:t>
            </a:r>
            <a:br>
              <a:rPr lang="pt" sz="2000" dirty="0"/>
            </a:br>
            <a:r>
              <a:rPr lang="pt" sz="2000" dirty="0">
                <a:solidFill>
                  <a:srgbClr val="595858"/>
                </a:solidFill>
                <a:latin typeface="roboto"/>
              </a:rPr>
              <a:t>C) 20</a:t>
            </a:r>
            <a:br>
              <a:rPr lang="pt" sz="2000" dirty="0"/>
            </a:br>
            <a:r>
              <a:rPr lang="pt" sz="2000" dirty="0" err="1">
                <a:solidFill>
                  <a:srgbClr val="595858"/>
                </a:solidFill>
                <a:latin typeface="roboto"/>
              </a:rPr>
              <a:t>D</a:t>
            </a:r>
            <a:r>
              <a:rPr lang="pt" sz="2000" dirty="0">
                <a:solidFill>
                  <a:srgbClr val="595858"/>
                </a:solidFill>
                <a:latin typeface="roboto"/>
              </a:rPr>
              <a:t>) 50 </a:t>
            </a:r>
            <a:endParaRPr lang="en-US" sz="2000" dirty="0"/>
          </a:p>
        </p:txBody>
      </p:sp>
      <p:sp>
        <p:nvSpPr>
          <p:cNvPr id="7" name="Rectangle 6">
            <a:extLst>
              <a:ext uri="{FF2B5EF4-FFF2-40B4-BE49-F238E27FC236}">
                <a16:creationId xmlns:a16="http://schemas.microsoft.com/office/drawing/2014/main" id="{23D344CC-C223-764C-A082-966712779946}"/>
              </a:ext>
            </a:extLst>
          </p:cNvPr>
          <p:cNvSpPr/>
          <p:nvPr/>
        </p:nvSpPr>
        <p:spPr>
          <a:xfrm>
            <a:off x="590550" y="4247410"/>
            <a:ext cx="3209925" cy="1323439"/>
          </a:xfrm>
          <a:prstGeom prst="rect">
            <a:avLst/>
          </a:prstGeom>
        </p:spPr>
        <p:txBody>
          <a:bodyPr wrap="square">
            <a:spAutoFit/>
          </a:bodyPr>
          <a:lstStyle/>
          <a:p>
            <a:pPr algn="just"/>
            <a:r>
              <a:rPr lang="en-IN" sz="1600" b="1" dirty="0">
                <a:solidFill>
                  <a:srgbClr val="0070C0"/>
                </a:solidFill>
                <a:latin typeface="roboto"/>
              </a:rPr>
              <a:t>Solution: B</a:t>
            </a:r>
          </a:p>
          <a:p>
            <a:pPr algn="just"/>
            <a:endParaRPr lang="en-IN" sz="1600" dirty="0">
              <a:solidFill>
                <a:srgbClr val="0070C0"/>
              </a:solidFill>
              <a:latin typeface="roboto"/>
            </a:endParaRPr>
          </a:p>
          <a:p>
            <a:pPr algn="just"/>
            <a:r>
              <a:rPr lang="en-IN" sz="1600" dirty="0">
                <a:solidFill>
                  <a:srgbClr val="0070C0"/>
                </a:solidFill>
                <a:latin typeface="roboto"/>
              </a:rPr>
              <a:t>Validation error is the least when the value of k is 10. So it is best to use this value of k</a:t>
            </a:r>
          </a:p>
        </p:txBody>
      </p:sp>
    </p:spTree>
    <p:extLst>
      <p:ext uri="{BB962C8B-B14F-4D97-AF65-F5344CB8AC3E}">
        <p14:creationId xmlns:p14="http://schemas.microsoft.com/office/powerpoint/2010/main" val="1951591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594-456B-DF43-9600-F9264CF8A301}"/>
              </a:ext>
            </a:extLst>
          </p:cNvPr>
          <p:cNvSpPr>
            <a:spLocks noGrp="1"/>
          </p:cNvSpPr>
          <p:nvPr>
            <p:ph type="title"/>
          </p:nvPr>
        </p:nvSpPr>
        <p:spPr>
          <a:xfrm>
            <a:off x="662438" y="353676"/>
            <a:ext cx="10095600" cy="936900"/>
          </a:xfrm>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C3FBE944-5880-E040-8AD3-DC9C77CB0FE9}"/>
              </a:ext>
            </a:extLst>
          </p:cNvPr>
          <p:cNvSpPr>
            <a:spLocks noGrp="1"/>
          </p:cNvSpPr>
          <p:nvPr>
            <p:ph type="sldNum" idx="12"/>
          </p:nvPr>
        </p:nvSpPr>
        <p:spPr/>
        <p:txBody>
          <a:bodyPr/>
          <a:lstStyle/>
          <a:p>
            <a:pPr algn="r"/>
            <a:fld id="{00000000-1234-1234-1234-123412341234}" type="slidenum">
              <a:rPr lang="en" smtClean="0"/>
              <a:pPr algn="r"/>
              <a:t>18</a:t>
            </a:fld>
            <a:endParaRPr lang="en"/>
          </a:p>
        </p:txBody>
      </p:sp>
      <p:sp>
        <p:nvSpPr>
          <p:cNvPr id="4" name="Rectangle 3">
            <a:extLst>
              <a:ext uri="{FF2B5EF4-FFF2-40B4-BE49-F238E27FC236}">
                <a16:creationId xmlns:a16="http://schemas.microsoft.com/office/drawing/2014/main" id="{F816044C-1EC7-6A40-BD8A-FB6C3C0E65C9}"/>
              </a:ext>
            </a:extLst>
          </p:cNvPr>
          <p:cNvSpPr/>
          <p:nvPr/>
        </p:nvSpPr>
        <p:spPr>
          <a:xfrm>
            <a:off x="805312" y="1606659"/>
            <a:ext cx="10095599" cy="3046988"/>
          </a:xfrm>
          <a:prstGeom prst="rect">
            <a:avLst/>
          </a:prstGeom>
        </p:spPr>
        <p:txBody>
          <a:bodyPr wrap="square">
            <a:spAutoFit/>
          </a:bodyPr>
          <a:lstStyle/>
          <a:p>
            <a:r>
              <a:rPr lang="en-IN" sz="2400" b="1" dirty="0">
                <a:solidFill>
                  <a:srgbClr val="595858"/>
                </a:solidFill>
                <a:latin typeface="roboto"/>
              </a:rPr>
              <a:t>2. Which of the following distance metric can not be used in k-NN?</a:t>
            </a:r>
            <a:br>
              <a:rPr lang="en-IN" sz="2400" b="1" dirty="0">
                <a:solidFill>
                  <a:srgbClr val="595858"/>
                </a:solidFill>
                <a:latin typeface="roboto"/>
              </a:rPr>
            </a:br>
            <a:endParaRPr lang="en-IN" sz="2400" dirty="0">
              <a:solidFill>
                <a:srgbClr val="595858"/>
              </a:solidFill>
              <a:latin typeface="roboto"/>
            </a:endParaRPr>
          </a:p>
          <a:p>
            <a:r>
              <a:rPr lang="en-IN" sz="2400" dirty="0">
                <a:solidFill>
                  <a:srgbClr val="595858"/>
                </a:solidFill>
                <a:latin typeface="roboto"/>
              </a:rPr>
              <a:t>A) Manhattan</a:t>
            </a:r>
            <a:br>
              <a:rPr lang="en-IN" sz="2400" dirty="0">
                <a:solidFill>
                  <a:srgbClr val="595858"/>
                </a:solidFill>
                <a:latin typeface="roboto"/>
              </a:rPr>
            </a:br>
            <a:r>
              <a:rPr lang="en-IN" sz="2400" dirty="0">
                <a:solidFill>
                  <a:srgbClr val="595858"/>
                </a:solidFill>
                <a:latin typeface="roboto"/>
              </a:rPr>
              <a:t>B) </a:t>
            </a:r>
            <a:r>
              <a:rPr lang="en-IN" sz="2400" dirty="0" err="1">
                <a:solidFill>
                  <a:srgbClr val="595858"/>
                </a:solidFill>
                <a:latin typeface="roboto"/>
              </a:rPr>
              <a:t>Minkowski</a:t>
            </a:r>
            <a:br>
              <a:rPr lang="en-IN" sz="2400" dirty="0">
                <a:solidFill>
                  <a:srgbClr val="595858"/>
                </a:solidFill>
                <a:latin typeface="roboto"/>
              </a:rPr>
            </a:br>
            <a:r>
              <a:rPr lang="en-IN" sz="2400" dirty="0">
                <a:solidFill>
                  <a:srgbClr val="595858"/>
                </a:solidFill>
                <a:latin typeface="roboto"/>
              </a:rPr>
              <a:t>C) </a:t>
            </a:r>
            <a:r>
              <a:rPr lang="en-IN" sz="2400" dirty="0" err="1">
                <a:solidFill>
                  <a:srgbClr val="595858"/>
                </a:solidFill>
                <a:latin typeface="roboto"/>
              </a:rPr>
              <a:t>Tanimoto</a:t>
            </a:r>
            <a:br>
              <a:rPr lang="en-IN" sz="2400" dirty="0">
                <a:solidFill>
                  <a:srgbClr val="595858"/>
                </a:solidFill>
                <a:latin typeface="roboto"/>
              </a:rPr>
            </a:br>
            <a:r>
              <a:rPr lang="en-IN" sz="2400" dirty="0">
                <a:solidFill>
                  <a:srgbClr val="595858"/>
                </a:solidFill>
                <a:latin typeface="roboto"/>
              </a:rPr>
              <a:t>D) Jaccard</a:t>
            </a:r>
            <a:br>
              <a:rPr lang="en-IN" sz="2400" dirty="0">
                <a:solidFill>
                  <a:srgbClr val="595858"/>
                </a:solidFill>
                <a:latin typeface="roboto"/>
              </a:rPr>
            </a:br>
            <a:r>
              <a:rPr lang="en-IN" sz="2400" dirty="0">
                <a:solidFill>
                  <a:srgbClr val="595858"/>
                </a:solidFill>
                <a:latin typeface="roboto"/>
              </a:rPr>
              <a:t>E) </a:t>
            </a:r>
            <a:r>
              <a:rPr lang="en-IN" sz="2400" dirty="0" err="1">
                <a:solidFill>
                  <a:srgbClr val="595858"/>
                </a:solidFill>
                <a:latin typeface="roboto"/>
              </a:rPr>
              <a:t>Mahalanobis</a:t>
            </a:r>
            <a:br>
              <a:rPr lang="en-IN" sz="2400" dirty="0">
                <a:solidFill>
                  <a:srgbClr val="595858"/>
                </a:solidFill>
                <a:latin typeface="roboto"/>
              </a:rPr>
            </a:br>
            <a:r>
              <a:rPr lang="en-IN" sz="2400" dirty="0">
                <a:solidFill>
                  <a:srgbClr val="595858"/>
                </a:solidFill>
                <a:latin typeface="roboto"/>
              </a:rPr>
              <a:t>F) All can be used </a:t>
            </a:r>
          </a:p>
        </p:txBody>
      </p:sp>
      <p:pic>
        <p:nvPicPr>
          <p:cNvPr id="5" name="Picture 4">
            <a:extLst>
              <a:ext uri="{FF2B5EF4-FFF2-40B4-BE49-F238E27FC236}">
                <a16:creationId xmlns:a16="http://schemas.microsoft.com/office/drawing/2014/main" id="{AABECFAD-A44B-894A-9D6D-7DC34FA11663}"/>
              </a:ext>
            </a:extLst>
          </p:cNvPr>
          <p:cNvPicPr>
            <a:picLocks noChangeAspect="1"/>
          </p:cNvPicPr>
          <p:nvPr/>
        </p:nvPicPr>
        <p:blipFill>
          <a:blip r:embed="rId2"/>
          <a:stretch>
            <a:fillRect/>
          </a:stretch>
        </p:blipFill>
        <p:spPr>
          <a:xfrm>
            <a:off x="6425516" y="2549416"/>
            <a:ext cx="4780329" cy="2701925"/>
          </a:xfrm>
          <a:prstGeom prst="rect">
            <a:avLst/>
          </a:prstGeom>
        </p:spPr>
      </p:pic>
    </p:spTree>
    <p:extLst>
      <p:ext uri="{BB962C8B-B14F-4D97-AF65-F5344CB8AC3E}">
        <p14:creationId xmlns:p14="http://schemas.microsoft.com/office/powerpoint/2010/main" val="2606303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594-456B-DF43-9600-F9264CF8A301}"/>
              </a:ext>
            </a:extLst>
          </p:cNvPr>
          <p:cNvSpPr>
            <a:spLocks noGrp="1"/>
          </p:cNvSpPr>
          <p:nvPr>
            <p:ph type="title"/>
          </p:nvPr>
        </p:nvSpPr>
        <p:spPr>
          <a:xfrm>
            <a:off x="662438" y="353676"/>
            <a:ext cx="10095600" cy="936900"/>
          </a:xfrm>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C3FBE944-5880-E040-8AD3-DC9C77CB0FE9}"/>
              </a:ext>
            </a:extLst>
          </p:cNvPr>
          <p:cNvSpPr>
            <a:spLocks noGrp="1"/>
          </p:cNvSpPr>
          <p:nvPr>
            <p:ph type="sldNum" idx="12"/>
          </p:nvPr>
        </p:nvSpPr>
        <p:spPr/>
        <p:txBody>
          <a:bodyPr/>
          <a:lstStyle/>
          <a:p>
            <a:pPr algn="r"/>
            <a:fld id="{00000000-1234-1234-1234-123412341234}" type="slidenum">
              <a:rPr lang="en" smtClean="0"/>
              <a:pPr algn="r"/>
              <a:t>19</a:t>
            </a:fld>
            <a:endParaRPr lang="en"/>
          </a:p>
        </p:txBody>
      </p:sp>
      <p:sp>
        <p:nvSpPr>
          <p:cNvPr id="4" name="Rectangle 3">
            <a:extLst>
              <a:ext uri="{FF2B5EF4-FFF2-40B4-BE49-F238E27FC236}">
                <a16:creationId xmlns:a16="http://schemas.microsoft.com/office/drawing/2014/main" id="{F816044C-1EC7-6A40-BD8A-FB6C3C0E65C9}"/>
              </a:ext>
            </a:extLst>
          </p:cNvPr>
          <p:cNvSpPr/>
          <p:nvPr/>
        </p:nvSpPr>
        <p:spPr>
          <a:xfrm>
            <a:off x="805312" y="1606659"/>
            <a:ext cx="10095599" cy="3046988"/>
          </a:xfrm>
          <a:prstGeom prst="rect">
            <a:avLst/>
          </a:prstGeom>
        </p:spPr>
        <p:txBody>
          <a:bodyPr wrap="square">
            <a:spAutoFit/>
          </a:bodyPr>
          <a:lstStyle/>
          <a:p>
            <a:r>
              <a:rPr lang="en-IN" sz="2400" b="1" dirty="0">
                <a:solidFill>
                  <a:srgbClr val="595858"/>
                </a:solidFill>
                <a:latin typeface="roboto"/>
              </a:rPr>
              <a:t>2. Which of the following distance metric can not be used in k-NN?</a:t>
            </a:r>
            <a:br>
              <a:rPr lang="en-IN" sz="2400" b="1" dirty="0">
                <a:solidFill>
                  <a:srgbClr val="595858"/>
                </a:solidFill>
                <a:latin typeface="roboto"/>
              </a:rPr>
            </a:br>
            <a:endParaRPr lang="en-IN" sz="2400" dirty="0">
              <a:solidFill>
                <a:srgbClr val="595858"/>
              </a:solidFill>
              <a:latin typeface="roboto"/>
            </a:endParaRPr>
          </a:p>
          <a:p>
            <a:r>
              <a:rPr lang="en-IN" sz="2400" dirty="0">
                <a:solidFill>
                  <a:srgbClr val="595858"/>
                </a:solidFill>
                <a:latin typeface="roboto"/>
              </a:rPr>
              <a:t>A) Manhattan</a:t>
            </a:r>
            <a:br>
              <a:rPr lang="en-IN" sz="2400" dirty="0">
                <a:solidFill>
                  <a:srgbClr val="595858"/>
                </a:solidFill>
                <a:latin typeface="roboto"/>
              </a:rPr>
            </a:br>
            <a:r>
              <a:rPr lang="en-IN" sz="2400" dirty="0">
                <a:solidFill>
                  <a:srgbClr val="595858"/>
                </a:solidFill>
                <a:latin typeface="roboto"/>
              </a:rPr>
              <a:t>B) </a:t>
            </a:r>
            <a:r>
              <a:rPr lang="en-IN" sz="2400" dirty="0" err="1">
                <a:solidFill>
                  <a:srgbClr val="595858"/>
                </a:solidFill>
                <a:latin typeface="roboto"/>
              </a:rPr>
              <a:t>Minkowski</a:t>
            </a:r>
            <a:br>
              <a:rPr lang="en-IN" sz="2400" dirty="0">
                <a:solidFill>
                  <a:srgbClr val="595858"/>
                </a:solidFill>
                <a:latin typeface="roboto"/>
              </a:rPr>
            </a:br>
            <a:r>
              <a:rPr lang="en-IN" sz="2400" dirty="0">
                <a:solidFill>
                  <a:srgbClr val="595858"/>
                </a:solidFill>
                <a:latin typeface="roboto"/>
              </a:rPr>
              <a:t>C) </a:t>
            </a:r>
            <a:r>
              <a:rPr lang="en-IN" sz="2400" dirty="0" err="1">
                <a:solidFill>
                  <a:srgbClr val="595858"/>
                </a:solidFill>
                <a:latin typeface="roboto"/>
              </a:rPr>
              <a:t>Tanimoto</a:t>
            </a:r>
            <a:br>
              <a:rPr lang="en-IN" sz="2400" dirty="0">
                <a:solidFill>
                  <a:srgbClr val="595858"/>
                </a:solidFill>
                <a:latin typeface="roboto"/>
              </a:rPr>
            </a:br>
            <a:r>
              <a:rPr lang="en-IN" sz="2400" dirty="0">
                <a:solidFill>
                  <a:srgbClr val="595858"/>
                </a:solidFill>
                <a:latin typeface="roboto"/>
              </a:rPr>
              <a:t>D) Jaccard</a:t>
            </a:r>
            <a:br>
              <a:rPr lang="en-IN" sz="2400" dirty="0">
                <a:solidFill>
                  <a:srgbClr val="595858"/>
                </a:solidFill>
                <a:latin typeface="roboto"/>
              </a:rPr>
            </a:br>
            <a:r>
              <a:rPr lang="en-IN" sz="2400" dirty="0">
                <a:solidFill>
                  <a:srgbClr val="595858"/>
                </a:solidFill>
                <a:latin typeface="roboto"/>
              </a:rPr>
              <a:t>E) </a:t>
            </a:r>
            <a:r>
              <a:rPr lang="en-IN" sz="2400" dirty="0" err="1">
                <a:solidFill>
                  <a:srgbClr val="595858"/>
                </a:solidFill>
                <a:latin typeface="roboto"/>
              </a:rPr>
              <a:t>Mahalanobis</a:t>
            </a:r>
            <a:br>
              <a:rPr lang="en-IN" sz="2400" dirty="0">
                <a:solidFill>
                  <a:srgbClr val="595858"/>
                </a:solidFill>
                <a:latin typeface="roboto"/>
              </a:rPr>
            </a:br>
            <a:r>
              <a:rPr lang="en-IN" sz="2400" dirty="0">
                <a:solidFill>
                  <a:srgbClr val="00B0F0"/>
                </a:solidFill>
                <a:latin typeface="roboto"/>
              </a:rPr>
              <a:t>F) All can be used </a:t>
            </a:r>
          </a:p>
        </p:txBody>
      </p:sp>
      <p:pic>
        <p:nvPicPr>
          <p:cNvPr id="5" name="Picture 4">
            <a:extLst>
              <a:ext uri="{FF2B5EF4-FFF2-40B4-BE49-F238E27FC236}">
                <a16:creationId xmlns:a16="http://schemas.microsoft.com/office/drawing/2014/main" id="{AABECFAD-A44B-894A-9D6D-7DC34FA11663}"/>
              </a:ext>
            </a:extLst>
          </p:cNvPr>
          <p:cNvPicPr>
            <a:picLocks noChangeAspect="1"/>
          </p:cNvPicPr>
          <p:nvPr/>
        </p:nvPicPr>
        <p:blipFill>
          <a:blip r:embed="rId2"/>
          <a:stretch>
            <a:fillRect/>
          </a:stretch>
        </p:blipFill>
        <p:spPr>
          <a:xfrm>
            <a:off x="6425516" y="2549416"/>
            <a:ext cx="4780329" cy="2701925"/>
          </a:xfrm>
          <a:prstGeom prst="rect">
            <a:avLst/>
          </a:prstGeom>
        </p:spPr>
      </p:pic>
      <p:sp>
        <p:nvSpPr>
          <p:cNvPr id="6" name="Rectangle 5">
            <a:extLst>
              <a:ext uri="{FF2B5EF4-FFF2-40B4-BE49-F238E27FC236}">
                <a16:creationId xmlns:a16="http://schemas.microsoft.com/office/drawing/2014/main" id="{4446CEBC-5A7B-664A-8671-E1EF30668E7D}"/>
              </a:ext>
            </a:extLst>
          </p:cNvPr>
          <p:cNvSpPr/>
          <p:nvPr/>
        </p:nvSpPr>
        <p:spPr>
          <a:xfrm>
            <a:off x="872891" y="5145906"/>
            <a:ext cx="7652887" cy="646331"/>
          </a:xfrm>
          <a:prstGeom prst="rect">
            <a:avLst/>
          </a:prstGeom>
        </p:spPr>
        <p:txBody>
          <a:bodyPr wrap="square">
            <a:spAutoFit/>
          </a:bodyPr>
          <a:lstStyle/>
          <a:p>
            <a:r>
              <a:rPr lang="en-IN" sz="1800" b="1" dirty="0">
                <a:solidFill>
                  <a:srgbClr val="00B0F0"/>
                </a:solidFill>
                <a:latin typeface="roboto"/>
              </a:rPr>
              <a:t>Solution: F</a:t>
            </a:r>
            <a:endParaRPr lang="en-IN" sz="1800" dirty="0">
              <a:solidFill>
                <a:srgbClr val="00B0F0"/>
              </a:solidFill>
              <a:latin typeface="roboto"/>
            </a:endParaRPr>
          </a:p>
          <a:p>
            <a:r>
              <a:rPr lang="en-IN" sz="1800" dirty="0">
                <a:solidFill>
                  <a:srgbClr val="00B0F0"/>
                </a:solidFill>
                <a:latin typeface="roboto"/>
              </a:rPr>
              <a:t>All of these distance metric can be used as a distance metric for k-NN.</a:t>
            </a:r>
          </a:p>
        </p:txBody>
      </p:sp>
    </p:spTree>
    <p:extLst>
      <p:ext uri="{BB962C8B-B14F-4D97-AF65-F5344CB8AC3E}">
        <p14:creationId xmlns:p14="http://schemas.microsoft.com/office/powerpoint/2010/main" val="3484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782108" y="274636"/>
            <a:ext cx="10972800" cy="1143000"/>
          </a:xfrm>
          <a:prstGeom prst="rect">
            <a:avLst/>
          </a:prstGeom>
          <a:noFill/>
          <a:ln>
            <a:noFill/>
          </a:ln>
        </p:spPr>
        <p:txBody>
          <a:bodyPr spcFirstLastPara="1" wrap="square" lIns="91425" tIns="45700" rIns="91425" bIns="45700" anchor="ctr" anchorCtr="0"/>
          <a:lstStyle/>
          <a:p>
            <a:r>
              <a:rPr lang="en-IN" dirty="0">
                <a:solidFill>
                  <a:srgbClr val="00B0F0"/>
                </a:solidFill>
                <a:sym typeface="Times New Roman"/>
              </a:rPr>
              <a:t>Learning Objectives </a:t>
            </a:r>
            <a:endParaRPr dirty="0">
              <a:solidFill>
                <a:srgbClr val="00B0F0"/>
              </a:solidFill>
            </a:endParaRPr>
          </a:p>
        </p:txBody>
      </p:sp>
      <p:sp>
        <p:nvSpPr>
          <p:cNvPr id="88" name="Google Shape;88;p12"/>
          <p:cNvSpPr txBox="1">
            <a:spLocks noGrp="1"/>
          </p:cNvSpPr>
          <p:nvPr>
            <p:ph type="body" idx="1"/>
          </p:nvPr>
        </p:nvSpPr>
        <p:spPr>
          <a:xfrm>
            <a:off x="609600" y="1684337"/>
            <a:ext cx="10972800" cy="4525962"/>
          </a:xfrm>
          <a:prstGeom prst="rect">
            <a:avLst/>
          </a:prstGeom>
          <a:noFill/>
          <a:ln>
            <a:noFill/>
          </a:ln>
        </p:spPr>
        <p:txBody>
          <a:bodyPr spcFirstLastPara="1" wrap="square" lIns="91425" tIns="45700" rIns="91425" bIns="45700" anchor="t" anchorCtr="0">
            <a:noAutofit/>
          </a:bodyPr>
          <a:lstStyle/>
          <a:p>
            <a:pPr marL="495300" lvl="0" indent="-342900" algn="l" rtl="0">
              <a:lnSpc>
                <a:spcPct val="100000"/>
              </a:lnSpc>
              <a:spcBef>
                <a:spcPts val="480"/>
              </a:spcBef>
              <a:spcAft>
                <a:spcPts val="0"/>
              </a:spcAft>
              <a:buSzPts val="2400"/>
              <a:buChar char="•"/>
            </a:pPr>
            <a:r>
              <a:rPr lang="en-IN" sz="2400" dirty="0">
                <a:latin typeface="Arial" panose="020B0604020202020204" pitchFamily="34" charset="0"/>
                <a:ea typeface="Times New Roman"/>
                <a:cs typeface="Arial" panose="020B0604020202020204" pitchFamily="34" charset="0"/>
                <a:sym typeface="Times New Roman"/>
              </a:rPr>
              <a:t>Introduction to KNN</a:t>
            </a:r>
            <a:endParaRPr dirty="0">
              <a:latin typeface="Arial" panose="020B0604020202020204" pitchFamily="34" charset="0"/>
              <a:cs typeface="Arial" panose="020B0604020202020204" pitchFamily="34" charset="0"/>
            </a:endParaRPr>
          </a:p>
          <a:p>
            <a:pPr marL="495300" lvl="0" indent="-342900" algn="l" rtl="0">
              <a:lnSpc>
                <a:spcPct val="100000"/>
              </a:lnSpc>
              <a:spcBef>
                <a:spcPts val="480"/>
              </a:spcBef>
              <a:spcAft>
                <a:spcPts val="0"/>
              </a:spcAft>
              <a:buSzPts val="2400"/>
              <a:buChar char="•"/>
            </a:pPr>
            <a:r>
              <a:rPr lang="en-IN" sz="2400" dirty="0">
                <a:latin typeface="Arial" panose="020B0604020202020204" pitchFamily="34" charset="0"/>
                <a:ea typeface="Times New Roman"/>
                <a:cs typeface="Arial" panose="020B0604020202020204" pitchFamily="34" charset="0"/>
                <a:sym typeface="Times New Roman"/>
              </a:rPr>
              <a:t>Euclidian Distance</a:t>
            </a:r>
            <a:endParaRPr dirty="0">
              <a:latin typeface="Arial" panose="020B0604020202020204" pitchFamily="34" charset="0"/>
              <a:cs typeface="Arial" panose="020B0604020202020204" pitchFamily="34" charset="0"/>
            </a:endParaRPr>
          </a:p>
          <a:p>
            <a:pPr marL="495300" lvl="0" indent="-342900" algn="l" rtl="0">
              <a:lnSpc>
                <a:spcPct val="100000"/>
              </a:lnSpc>
              <a:spcBef>
                <a:spcPts val="480"/>
              </a:spcBef>
              <a:spcAft>
                <a:spcPts val="0"/>
              </a:spcAft>
              <a:buSzPts val="2400"/>
              <a:buChar char="•"/>
            </a:pPr>
            <a:r>
              <a:rPr lang="en-IN" sz="2400" dirty="0">
                <a:latin typeface="Arial" panose="020B0604020202020204" pitchFamily="34" charset="0"/>
                <a:ea typeface="Times New Roman"/>
                <a:cs typeface="Arial" panose="020B0604020202020204" pitchFamily="34" charset="0"/>
                <a:sym typeface="Times New Roman"/>
              </a:rPr>
              <a:t>Determine K neighbours</a:t>
            </a:r>
            <a:endParaRPr dirty="0">
              <a:latin typeface="Arial" panose="020B0604020202020204" pitchFamily="34" charset="0"/>
              <a:cs typeface="Arial" panose="020B0604020202020204" pitchFamily="34" charset="0"/>
            </a:endParaRPr>
          </a:p>
          <a:p>
            <a:pPr marL="495300" lvl="0" indent="-342900" algn="l" rtl="0">
              <a:lnSpc>
                <a:spcPct val="100000"/>
              </a:lnSpc>
              <a:spcBef>
                <a:spcPts val="480"/>
              </a:spcBef>
              <a:spcAft>
                <a:spcPts val="0"/>
              </a:spcAft>
              <a:buSzPts val="2400"/>
              <a:buChar char="•"/>
            </a:pPr>
            <a:r>
              <a:rPr lang="en-IN" sz="2400" dirty="0">
                <a:latin typeface="Arial" panose="020B0604020202020204" pitchFamily="34" charset="0"/>
                <a:ea typeface="Times New Roman"/>
                <a:cs typeface="Arial" panose="020B0604020202020204" pitchFamily="34" charset="0"/>
                <a:sym typeface="Times New Roman"/>
              </a:rPr>
              <a:t>Approach to find Nearest Neighbours</a:t>
            </a:r>
            <a:endParaRPr dirty="0">
              <a:latin typeface="Arial" panose="020B0604020202020204" pitchFamily="34" charset="0"/>
              <a:cs typeface="Arial" panose="020B0604020202020204" pitchFamily="34" charset="0"/>
            </a:endParaRPr>
          </a:p>
          <a:p>
            <a:pPr marL="495300" lvl="0" indent="-342900" algn="l" rtl="0">
              <a:lnSpc>
                <a:spcPct val="100000"/>
              </a:lnSpc>
              <a:spcBef>
                <a:spcPts val="480"/>
              </a:spcBef>
              <a:spcAft>
                <a:spcPts val="0"/>
              </a:spcAft>
              <a:buSzPts val="2400"/>
              <a:buChar char="•"/>
            </a:pPr>
            <a:r>
              <a:rPr lang="en-IN" sz="2400" dirty="0">
                <a:latin typeface="Arial" panose="020B0604020202020204" pitchFamily="34" charset="0"/>
                <a:ea typeface="Times New Roman"/>
                <a:cs typeface="Arial" panose="020B0604020202020204" pitchFamily="34" charset="0"/>
                <a:sym typeface="Times New Roman"/>
              </a:rPr>
              <a:t>Pros and Cons of KNN</a:t>
            </a:r>
            <a:endParaRPr dirty="0">
              <a:latin typeface="Arial" panose="020B0604020202020204" pitchFamily="34" charset="0"/>
              <a:cs typeface="Arial" panose="020B0604020202020204" pitchFamily="34" charset="0"/>
            </a:endParaRPr>
          </a:p>
          <a:p>
            <a:pPr marL="495300" lvl="0" indent="-342900" algn="l" rtl="0">
              <a:lnSpc>
                <a:spcPct val="100000"/>
              </a:lnSpc>
              <a:spcBef>
                <a:spcPts val="480"/>
              </a:spcBef>
              <a:spcAft>
                <a:spcPts val="0"/>
              </a:spcAft>
              <a:buSzPts val="2400"/>
              <a:buChar char="•"/>
            </a:pPr>
            <a:r>
              <a:rPr lang="en-IN" sz="2400" dirty="0">
                <a:latin typeface="Arial" panose="020B0604020202020204" pitchFamily="34" charset="0"/>
                <a:ea typeface="Times New Roman"/>
                <a:cs typeface="Arial" panose="020B0604020202020204" pitchFamily="34" charset="0"/>
                <a:sym typeface="Times New Roman"/>
              </a:rPr>
              <a:t>Hands on exercise on KNN</a:t>
            </a:r>
          </a:p>
          <a:p>
            <a:pPr marL="495300" lvl="0" indent="-342900" algn="l" rtl="0">
              <a:lnSpc>
                <a:spcPct val="100000"/>
              </a:lnSpc>
              <a:spcBef>
                <a:spcPts val="480"/>
              </a:spcBef>
              <a:spcAft>
                <a:spcPts val="0"/>
              </a:spcAft>
              <a:buSzPts val="2400"/>
              <a:buChar char="•"/>
            </a:pPr>
            <a:r>
              <a:rPr lang="en-IN" sz="2400" dirty="0">
                <a:latin typeface="Arial" panose="020B0604020202020204" pitchFamily="34" charset="0"/>
                <a:ea typeface="Times New Roman"/>
                <a:cs typeface="Arial" panose="020B0604020202020204" pitchFamily="34" charset="0"/>
                <a:sym typeface="Times New Roman"/>
              </a:rPr>
              <a:t>Interview Questions</a:t>
            </a:r>
            <a:endParaRPr sz="2400" dirty="0">
              <a:latin typeface="Arial" panose="020B0604020202020204" pitchFamily="34" charset="0"/>
              <a:ea typeface="Times New Roman"/>
              <a:cs typeface="Arial" panose="020B0604020202020204" pitchFamily="34" charset="0"/>
              <a:sym typeface="Times New Roman"/>
            </a:endParaRPr>
          </a:p>
          <a:p>
            <a:pPr marL="495300" lvl="0" indent="-342900" algn="l" rtl="0">
              <a:lnSpc>
                <a:spcPct val="100000"/>
              </a:lnSpc>
              <a:spcBef>
                <a:spcPts val="480"/>
              </a:spcBef>
              <a:spcAft>
                <a:spcPts val="0"/>
              </a:spcAft>
              <a:buSzPts val="2400"/>
              <a:buChar char="•"/>
            </a:pPr>
            <a:r>
              <a:rPr lang="en-IN" sz="2400" dirty="0">
                <a:latin typeface="Arial" panose="020B0604020202020204" pitchFamily="34" charset="0"/>
                <a:ea typeface="Times New Roman"/>
                <a:cs typeface="Arial" panose="020B0604020202020204" pitchFamily="34" charset="0"/>
                <a:sym typeface="Times New Roman"/>
              </a:rPr>
              <a:t>Case Study</a:t>
            </a:r>
            <a:endParaRPr sz="2400" dirty="0">
              <a:latin typeface="Arial" panose="020B0604020202020204" pitchFamily="34" charset="0"/>
              <a:ea typeface="Times New Roman"/>
              <a:cs typeface="Arial" panose="020B0604020202020204" pitchFamily="34" charset="0"/>
              <a:sym typeface="Times New Roman"/>
            </a:endParaRPr>
          </a:p>
        </p:txBody>
      </p:sp>
      <p:sp>
        <p:nvSpPr>
          <p:cNvPr id="89" name="Google Shape;89;p12"/>
          <p:cNvSpPr txBox="1"/>
          <p:nvPr/>
        </p:nvSpPr>
        <p:spPr>
          <a:xfrm>
            <a:off x="609600" y="6477000"/>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90" name="Google Shape;90;p12"/>
          <p:cNvSpPr txBox="1"/>
          <p:nvPr/>
        </p:nvSpPr>
        <p:spPr>
          <a:xfrm>
            <a:off x="8737600" y="6477000"/>
            <a:ext cx="284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95959"/>
              </a:buClr>
              <a:buSzPts val="1400"/>
              <a:buFont typeface="Times New Roman"/>
              <a:buNone/>
            </a:pPr>
            <a:fld id="{00000000-1234-1234-1234-123412341234}" type="slidenum">
              <a:rPr lang="en-IN" sz="1400" b="0" i="0" u="none" strike="noStrike" cap="none">
                <a:solidFill>
                  <a:srgbClr val="595959"/>
                </a:solidFill>
                <a:latin typeface="Times New Roman"/>
                <a:ea typeface="Times New Roman"/>
                <a:cs typeface="Times New Roman"/>
                <a:sym typeface="Times New Roman"/>
              </a:rPr>
              <a:t>2</a:t>
            </a:fld>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C74D969B-4899-E04D-B6C0-4887AD708B7C}"/>
              </a:ext>
            </a:extLst>
          </p:cNvPr>
          <p:cNvPicPr>
            <a:picLocks noChangeAspect="1"/>
          </p:cNvPicPr>
          <p:nvPr/>
        </p:nvPicPr>
        <p:blipFill>
          <a:blip r:embed="rId3"/>
          <a:stretch>
            <a:fillRect/>
          </a:stretch>
        </p:blipFill>
        <p:spPr>
          <a:xfrm>
            <a:off x="6200775" y="1600200"/>
            <a:ext cx="5554133" cy="4165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2CCA-AFA4-B44C-B1E4-04F57B6D9CE1}"/>
              </a:ext>
            </a:extLst>
          </p:cNvPr>
          <p:cNvSpPr>
            <a:spLocks noGrp="1"/>
          </p:cNvSpPr>
          <p:nvPr>
            <p:ph type="title"/>
          </p:nvPr>
        </p:nvSpPr>
        <p:spPr>
          <a:xfrm>
            <a:off x="1048200" y="425114"/>
            <a:ext cx="10095600" cy="936900"/>
          </a:xfrm>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C36B54CE-1414-7A4D-A405-C781EE605C37}"/>
              </a:ext>
            </a:extLst>
          </p:cNvPr>
          <p:cNvSpPr>
            <a:spLocks noGrp="1"/>
          </p:cNvSpPr>
          <p:nvPr>
            <p:ph type="sldNum" idx="12"/>
          </p:nvPr>
        </p:nvSpPr>
        <p:spPr/>
        <p:txBody>
          <a:bodyPr/>
          <a:lstStyle/>
          <a:p>
            <a:pPr algn="r"/>
            <a:fld id="{00000000-1234-1234-1234-123412341234}" type="slidenum">
              <a:rPr lang="en" smtClean="0"/>
              <a:pPr algn="r"/>
              <a:t>20</a:t>
            </a:fld>
            <a:endParaRPr lang="en"/>
          </a:p>
        </p:txBody>
      </p:sp>
      <p:sp>
        <p:nvSpPr>
          <p:cNvPr id="4" name="Rectangle 3">
            <a:extLst>
              <a:ext uri="{FF2B5EF4-FFF2-40B4-BE49-F238E27FC236}">
                <a16:creationId xmlns:a16="http://schemas.microsoft.com/office/drawing/2014/main" id="{EB7B323A-16D5-A746-B89A-7761531E55E6}"/>
              </a:ext>
            </a:extLst>
          </p:cNvPr>
          <p:cNvSpPr/>
          <p:nvPr/>
        </p:nvSpPr>
        <p:spPr>
          <a:xfrm>
            <a:off x="919612" y="2090172"/>
            <a:ext cx="6209850" cy="2677656"/>
          </a:xfrm>
          <a:prstGeom prst="rect">
            <a:avLst/>
          </a:prstGeom>
        </p:spPr>
        <p:txBody>
          <a:bodyPr wrap="square">
            <a:spAutoFit/>
          </a:bodyPr>
          <a:lstStyle/>
          <a:p>
            <a:r>
              <a:rPr lang="en-IN" sz="2400" b="1" dirty="0">
                <a:solidFill>
                  <a:srgbClr val="595858"/>
                </a:solidFill>
                <a:latin typeface="roboto"/>
              </a:rPr>
              <a:t>3. Which of the following option is true about k-NN algorithm?</a:t>
            </a:r>
            <a:br>
              <a:rPr lang="en-IN" sz="2400" b="1" dirty="0">
                <a:solidFill>
                  <a:srgbClr val="595858"/>
                </a:solidFill>
                <a:latin typeface="roboto"/>
              </a:rPr>
            </a:br>
            <a:endParaRPr lang="en-IN" sz="2400" b="1" dirty="0">
              <a:solidFill>
                <a:srgbClr val="595858"/>
              </a:solidFill>
              <a:latin typeface="roboto"/>
            </a:endParaRPr>
          </a:p>
          <a:p>
            <a:r>
              <a:rPr lang="en-IN" sz="2400" dirty="0">
                <a:solidFill>
                  <a:srgbClr val="595858"/>
                </a:solidFill>
                <a:latin typeface="roboto"/>
              </a:rPr>
              <a:t>A) It can be used for classification</a:t>
            </a:r>
            <a:br>
              <a:rPr lang="en-IN" sz="2400" dirty="0">
                <a:solidFill>
                  <a:srgbClr val="595858"/>
                </a:solidFill>
                <a:latin typeface="roboto"/>
              </a:rPr>
            </a:br>
            <a:r>
              <a:rPr lang="en-IN" sz="2400" dirty="0">
                <a:solidFill>
                  <a:srgbClr val="595858"/>
                </a:solidFill>
                <a:latin typeface="roboto"/>
              </a:rPr>
              <a:t>B) It can be used for regression</a:t>
            </a:r>
            <a:br>
              <a:rPr lang="en-IN" sz="2400" dirty="0">
                <a:solidFill>
                  <a:srgbClr val="595858"/>
                </a:solidFill>
                <a:latin typeface="roboto"/>
              </a:rPr>
            </a:br>
            <a:r>
              <a:rPr lang="en-IN" sz="2400" dirty="0">
                <a:solidFill>
                  <a:srgbClr val="595858"/>
                </a:solidFill>
                <a:latin typeface="roboto"/>
              </a:rPr>
              <a:t>C) It can be used in both classification and regression </a:t>
            </a:r>
          </a:p>
        </p:txBody>
      </p:sp>
      <p:pic>
        <p:nvPicPr>
          <p:cNvPr id="5" name="Picture 4">
            <a:extLst>
              <a:ext uri="{FF2B5EF4-FFF2-40B4-BE49-F238E27FC236}">
                <a16:creationId xmlns:a16="http://schemas.microsoft.com/office/drawing/2014/main" id="{6575365D-4C39-184B-BE02-282AFFC11027}"/>
              </a:ext>
            </a:extLst>
          </p:cNvPr>
          <p:cNvPicPr>
            <a:picLocks noChangeAspect="1"/>
          </p:cNvPicPr>
          <p:nvPr/>
        </p:nvPicPr>
        <p:blipFill>
          <a:blip r:embed="rId2"/>
          <a:stretch>
            <a:fillRect/>
          </a:stretch>
        </p:blipFill>
        <p:spPr>
          <a:xfrm>
            <a:off x="6981757" y="1909106"/>
            <a:ext cx="5104330" cy="3026987"/>
          </a:xfrm>
          <a:prstGeom prst="rect">
            <a:avLst/>
          </a:prstGeom>
        </p:spPr>
      </p:pic>
    </p:spTree>
    <p:extLst>
      <p:ext uri="{BB962C8B-B14F-4D97-AF65-F5344CB8AC3E}">
        <p14:creationId xmlns:p14="http://schemas.microsoft.com/office/powerpoint/2010/main" val="1204612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2CCA-AFA4-B44C-B1E4-04F57B6D9CE1}"/>
              </a:ext>
            </a:extLst>
          </p:cNvPr>
          <p:cNvSpPr>
            <a:spLocks noGrp="1"/>
          </p:cNvSpPr>
          <p:nvPr>
            <p:ph type="title"/>
          </p:nvPr>
        </p:nvSpPr>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C36B54CE-1414-7A4D-A405-C781EE605C37}"/>
              </a:ext>
            </a:extLst>
          </p:cNvPr>
          <p:cNvSpPr>
            <a:spLocks noGrp="1"/>
          </p:cNvSpPr>
          <p:nvPr>
            <p:ph type="sldNum" idx="12"/>
          </p:nvPr>
        </p:nvSpPr>
        <p:spPr/>
        <p:txBody>
          <a:bodyPr/>
          <a:lstStyle/>
          <a:p>
            <a:pPr algn="r"/>
            <a:fld id="{00000000-1234-1234-1234-123412341234}" type="slidenum">
              <a:rPr lang="en" smtClean="0"/>
              <a:pPr algn="r"/>
              <a:t>21</a:t>
            </a:fld>
            <a:endParaRPr lang="en"/>
          </a:p>
        </p:txBody>
      </p:sp>
      <p:sp>
        <p:nvSpPr>
          <p:cNvPr id="4" name="Rectangle 3">
            <a:extLst>
              <a:ext uri="{FF2B5EF4-FFF2-40B4-BE49-F238E27FC236}">
                <a16:creationId xmlns:a16="http://schemas.microsoft.com/office/drawing/2014/main" id="{EB7B323A-16D5-A746-B89A-7761531E55E6}"/>
              </a:ext>
            </a:extLst>
          </p:cNvPr>
          <p:cNvSpPr/>
          <p:nvPr/>
        </p:nvSpPr>
        <p:spPr>
          <a:xfrm>
            <a:off x="919612" y="2090172"/>
            <a:ext cx="6209850" cy="2677656"/>
          </a:xfrm>
          <a:prstGeom prst="rect">
            <a:avLst/>
          </a:prstGeom>
        </p:spPr>
        <p:txBody>
          <a:bodyPr wrap="square">
            <a:spAutoFit/>
          </a:bodyPr>
          <a:lstStyle/>
          <a:p>
            <a:r>
              <a:rPr lang="en-IN" sz="2400" b="1" dirty="0">
                <a:solidFill>
                  <a:srgbClr val="595858"/>
                </a:solidFill>
                <a:latin typeface="roboto"/>
              </a:rPr>
              <a:t>3. Which of the following option is true about k-NN algorithm?</a:t>
            </a:r>
            <a:br>
              <a:rPr lang="en-IN" sz="2400" b="1" dirty="0">
                <a:solidFill>
                  <a:srgbClr val="595858"/>
                </a:solidFill>
                <a:latin typeface="roboto"/>
              </a:rPr>
            </a:br>
            <a:endParaRPr lang="en-IN" sz="2400" b="1" dirty="0">
              <a:solidFill>
                <a:srgbClr val="595858"/>
              </a:solidFill>
              <a:latin typeface="roboto"/>
            </a:endParaRPr>
          </a:p>
          <a:p>
            <a:r>
              <a:rPr lang="en-IN" sz="2400" dirty="0">
                <a:solidFill>
                  <a:srgbClr val="595858"/>
                </a:solidFill>
                <a:latin typeface="roboto"/>
              </a:rPr>
              <a:t>A) It can be used for classification</a:t>
            </a:r>
            <a:br>
              <a:rPr lang="en-IN" sz="2400" dirty="0">
                <a:solidFill>
                  <a:srgbClr val="595858"/>
                </a:solidFill>
                <a:latin typeface="roboto"/>
              </a:rPr>
            </a:br>
            <a:r>
              <a:rPr lang="en-IN" sz="2400" dirty="0">
                <a:solidFill>
                  <a:srgbClr val="595858"/>
                </a:solidFill>
                <a:latin typeface="roboto"/>
              </a:rPr>
              <a:t>B) It can be used for regression</a:t>
            </a:r>
            <a:br>
              <a:rPr lang="en-IN" sz="2400" dirty="0">
                <a:solidFill>
                  <a:srgbClr val="595858"/>
                </a:solidFill>
                <a:latin typeface="roboto"/>
              </a:rPr>
            </a:br>
            <a:r>
              <a:rPr lang="en-IN" sz="2400" dirty="0">
                <a:solidFill>
                  <a:srgbClr val="00B0F0"/>
                </a:solidFill>
                <a:latin typeface="roboto"/>
              </a:rPr>
              <a:t>C) It can be used in both classification and regression </a:t>
            </a:r>
          </a:p>
        </p:txBody>
      </p:sp>
      <p:pic>
        <p:nvPicPr>
          <p:cNvPr id="5" name="Picture 4">
            <a:extLst>
              <a:ext uri="{FF2B5EF4-FFF2-40B4-BE49-F238E27FC236}">
                <a16:creationId xmlns:a16="http://schemas.microsoft.com/office/drawing/2014/main" id="{6575365D-4C39-184B-BE02-282AFFC11027}"/>
              </a:ext>
            </a:extLst>
          </p:cNvPr>
          <p:cNvPicPr>
            <a:picLocks noChangeAspect="1"/>
          </p:cNvPicPr>
          <p:nvPr/>
        </p:nvPicPr>
        <p:blipFill>
          <a:blip r:embed="rId2"/>
          <a:stretch>
            <a:fillRect/>
          </a:stretch>
        </p:blipFill>
        <p:spPr>
          <a:xfrm>
            <a:off x="6981757" y="1909106"/>
            <a:ext cx="5104330" cy="3026987"/>
          </a:xfrm>
          <a:prstGeom prst="rect">
            <a:avLst/>
          </a:prstGeom>
        </p:spPr>
      </p:pic>
      <p:sp>
        <p:nvSpPr>
          <p:cNvPr id="6" name="Rectangle 5">
            <a:extLst>
              <a:ext uri="{FF2B5EF4-FFF2-40B4-BE49-F238E27FC236}">
                <a16:creationId xmlns:a16="http://schemas.microsoft.com/office/drawing/2014/main" id="{BEA059EC-6EA6-3D4D-888A-CEFDE4AC70D4}"/>
              </a:ext>
            </a:extLst>
          </p:cNvPr>
          <p:cNvSpPr/>
          <p:nvPr/>
        </p:nvSpPr>
        <p:spPr>
          <a:xfrm>
            <a:off x="929137" y="5021805"/>
            <a:ext cx="11166475" cy="1477328"/>
          </a:xfrm>
          <a:prstGeom prst="rect">
            <a:avLst/>
          </a:prstGeom>
        </p:spPr>
        <p:txBody>
          <a:bodyPr wrap="square">
            <a:spAutoFit/>
          </a:bodyPr>
          <a:lstStyle/>
          <a:p>
            <a:r>
              <a:rPr lang="en-IN" sz="1800" b="1" dirty="0">
                <a:solidFill>
                  <a:srgbClr val="00B0F0"/>
                </a:solidFill>
                <a:latin typeface="roboto"/>
              </a:rPr>
              <a:t>Solution: C</a:t>
            </a:r>
            <a:endParaRPr lang="en-IN" sz="1800" dirty="0">
              <a:solidFill>
                <a:srgbClr val="00B0F0"/>
              </a:solidFill>
              <a:latin typeface="roboto"/>
            </a:endParaRPr>
          </a:p>
          <a:p>
            <a:r>
              <a:rPr lang="en-IN" sz="1800" dirty="0">
                <a:solidFill>
                  <a:srgbClr val="00B0F0"/>
                </a:solidFill>
                <a:latin typeface="roboto"/>
              </a:rPr>
              <a:t>We can also use k-NN for regression problems. In this case the prediction can be based on the mean or the median of the k-most similar instances.</a:t>
            </a:r>
          </a:p>
          <a:p>
            <a:br>
              <a:rPr lang="en-IN" sz="1800" dirty="0">
                <a:solidFill>
                  <a:srgbClr val="00B0F0"/>
                </a:solidFill>
              </a:rPr>
            </a:br>
            <a:endParaRPr lang="en-US" sz="1800" dirty="0">
              <a:solidFill>
                <a:srgbClr val="00B0F0"/>
              </a:solidFill>
            </a:endParaRPr>
          </a:p>
        </p:txBody>
      </p:sp>
    </p:spTree>
    <p:extLst>
      <p:ext uri="{BB962C8B-B14F-4D97-AF65-F5344CB8AC3E}">
        <p14:creationId xmlns:p14="http://schemas.microsoft.com/office/powerpoint/2010/main" val="3925805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6AA1D-7E0F-BB48-A2A8-5026BBF2BD1C}"/>
              </a:ext>
            </a:extLst>
          </p:cNvPr>
          <p:cNvSpPr>
            <a:spLocks noGrp="1"/>
          </p:cNvSpPr>
          <p:nvPr>
            <p:ph type="title"/>
          </p:nvPr>
        </p:nvSpPr>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42A79A1F-3A15-7442-AF16-D2E7F203DC5F}"/>
              </a:ext>
            </a:extLst>
          </p:cNvPr>
          <p:cNvSpPr>
            <a:spLocks noGrp="1"/>
          </p:cNvSpPr>
          <p:nvPr>
            <p:ph type="sldNum" idx="12"/>
          </p:nvPr>
        </p:nvSpPr>
        <p:spPr/>
        <p:txBody>
          <a:bodyPr/>
          <a:lstStyle/>
          <a:p>
            <a:pPr algn="r"/>
            <a:fld id="{00000000-1234-1234-1234-123412341234}" type="slidenum">
              <a:rPr lang="en" smtClean="0"/>
              <a:pPr algn="r"/>
              <a:t>22</a:t>
            </a:fld>
            <a:endParaRPr lang="en"/>
          </a:p>
        </p:txBody>
      </p:sp>
      <p:sp>
        <p:nvSpPr>
          <p:cNvPr id="4" name="Rectangle 3">
            <a:extLst>
              <a:ext uri="{FF2B5EF4-FFF2-40B4-BE49-F238E27FC236}">
                <a16:creationId xmlns:a16="http://schemas.microsoft.com/office/drawing/2014/main" id="{93EF62CE-73AD-5E4F-B428-F5DA6A659DA8}"/>
              </a:ext>
            </a:extLst>
          </p:cNvPr>
          <p:cNvSpPr/>
          <p:nvPr/>
        </p:nvSpPr>
        <p:spPr>
          <a:xfrm>
            <a:off x="1048200" y="2044005"/>
            <a:ext cx="9610276" cy="2554545"/>
          </a:xfrm>
          <a:prstGeom prst="rect">
            <a:avLst/>
          </a:prstGeom>
        </p:spPr>
        <p:txBody>
          <a:bodyPr wrap="square">
            <a:spAutoFit/>
          </a:bodyPr>
          <a:lstStyle/>
          <a:p>
            <a:r>
              <a:rPr lang="en-IN" sz="2000" b="1" dirty="0">
                <a:solidFill>
                  <a:srgbClr val="595858"/>
                </a:solidFill>
                <a:latin typeface="roboto"/>
              </a:rPr>
              <a:t>4. Which of the following machine learning algorithm can be used for imputing missing values of both categorical and continuous variables?</a:t>
            </a:r>
            <a:br>
              <a:rPr lang="en-IN" sz="2000" b="1" dirty="0">
                <a:solidFill>
                  <a:srgbClr val="595858"/>
                </a:solidFill>
                <a:latin typeface="roboto"/>
              </a:rPr>
            </a:br>
            <a:endParaRPr lang="en-IN" sz="2000" b="1" dirty="0">
              <a:solidFill>
                <a:srgbClr val="595858"/>
              </a:solidFill>
              <a:latin typeface="roboto"/>
            </a:endParaRPr>
          </a:p>
          <a:p>
            <a:r>
              <a:rPr lang="en-IN" sz="2000" dirty="0"/>
              <a:t>A) K-NN</a:t>
            </a:r>
            <a:br>
              <a:rPr lang="en-IN" sz="2000" dirty="0"/>
            </a:br>
            <a:r>
              <a:rPr lang="en-IN" sz="2000" dirty="0"/>
              <a:t>B) Linear Regression</a:t>
            </a:r>
            <a:br>
              <a:rPr lang="en-IN" sz="2000" dirty="0"/>
            </a:br>
            <a:r>
              <a:rPr lang="en-IN" sz="2000" dirty="0"/>
              <a:t>C) Logistic Regression </a:t>
            </a:r>
            <a:endParaRPr lang="en-IN" sz="2000" dirty="0">
              <a:solidFill>
                <a:srgbClr val="595858"/>
              </a:solidFill>
              <a:latin typeface="roboto"/>
            </a:endParaRPr>
          </a:p>
          <a:p>
            <a:br>
              <a:rPr lang="en-IN" sz="2000" dirty="0"/>
            </a:br>
            <a:endParaRPr lang="en-US" sz="2000" dirty="0"/>
          </a:p>
        </p:txBody>
      </p:sp>
    </p:spTree>
    <p:extLst>
      <p:ext uri="{BB962C8B-B14F-4D97-AF65-F5344CB8AC3E}">
        <p14:creationId xmlns:p14="http://schemas.microsoft.com/office/powerpoint/2010/main" val="2650047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6AA1D-7E0F-BB48-A2A8-5026BBF2BD1C}"/>
              </a:ext>
            </a:extLst>
          </p:cNvPr>
          <p:cNvSpPr>
            <a:spLocks noGrp="1"/>
          </p:cNvSpPr>
          <p:nvPr>
            <p:ph type="title"/>
          </p:nvPr>
        </p:nvSpPr>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42A79A1F-3A15-7442-AF16-D2E7F203DC5F}"/>
              </a:ext>
            </a:extLst>
          </p:cNvPr>
          <p:cNvSpPr>
            <a:spLocks noGrp="1"/>
          </p:cNvSpPr>
          <p:nvPr>
            <p:ph type="sldNum" idx="12"/>
          </p:nvPr>
        </p:nvSpPr>
        <p:spPr/>
        <p:txBody>
          <a:bodyPr/>
          <a:lstStyle/>
          <a:p>
            <a:pPr algn="r"/>
            <a:fld id="{00000000-1234-1234-1234-123412341234}" type="slidenum">
              <a:rPr lang="en" smtClean="0"/>
              <a:pPr algn="r"/>
              <a:t>23</a:t>
            </a:fld>
            <a:endParaRPr lang="en"/>
          </a:p>
        </p:txBody>
      </p:sp>
      <p:sp>
        <p:nvSpPr>
          <p:cNvPr id="4" name="Rectangle 3">
            <a:extLst>
              <a:ext uri="{FF2B5EF4-FFF2-40B4-BE49-F238E27FC236}">
                <a16:creationId xmlns:a16="http://schemas.microsoft.com/office/drawing/2014/main" id="{93EF62CE-73AD-5E4F-B428-F5DA6A659DA8}"/>
              </a:ext>
            </a:extLst>
          </p:cNvPr>
          <p:cNvSpPr/>
          <p:nvPr/>
        </p:nvSpPr>
        <p:spPr>
          <a:xfrm>
            <a:off x="1048200" y="2044005"/>
            <a:ext cx="9610276" cy="2554545"/>
          </a:xfrm>
          <a:prstGeom prst="rect">
            <a:avLst/>
          </a:prstGeom>
        </p:spPr>
        <p:txBody>
          <a:bodyPr wrap="square">
            <a:spAutoFit/>
          </a:bodyPr>
          <a:lstStyle/>
          <a:p>
            <a:pPr algn="just"/>
            <a:r>
              <a:rPr lang="en-IN" sz="2000" b="1" dirty="0">
                <a:solidFill>
                  <a:srgbClr val="595858"/>
                </a:solidFill>
                <a:latin typeface="roboto"/>
              </a:rPr>
              <a:t>4. Which of the following machine learning algorithm can be used for imputing missing values of both categorical and continuous variables?</a:t>
            </a:r>
            <a:br>
              <a:rPr lang="en-IN" sz="2000" b="1" dirty="0">
                <a:solidFill>
                  <a:srgbClr val="595858"/>
                </a:solidFill>
                <a:latin typeface="roboto"/>
              </a:rPr>
            </a:br>
            <a:endParaRPr lang="en-IN" sz="2000" b="1" dirty="0">
              <a:solidFill>
                <a:srgbClr val="595858"/>
              </a:solidFill>
              <a:latin typeface="roboto"/>
            </a:endParaRPr>
          </a:p>
          <a:p>
            <a:r>
              <a:rPr lang="en-IN" sz="2000" dirty="0">
                <a:solidFill>
                  <a:srgbClr val="00B0F0"/>
                </a:solidFill>
              </a:rPr>
              <a:t>A) K-NN</a:t>
            </a:r>
            <a:br>
              <a:rPr lang="en-IN" sz="2000" dirty="0"/>
            </a:br>
            <a:r>
              <a:rPr lang="en-IN" sz="2000" dirty="0"/>
              <a:t>B) Linear Regression</a:t>
            </a:r>
            <a:br>
              <a:rPr lang="en-IN" sz="2000" dirty="0"/>
            </a:br>
            <a:r>
              <a:rPr lang="en-IN" sz="2000" dirty="0"/>
              <a:t>C) Logistic Regression </a:t>
            </a:r>
            <a:endParaRPr lang="en-IN" sz="2000" dirty="0">
              <a:solidFill>
                <a:srgbClr val="595858"/>
              </a:solidFill>
              <a:latin typeface="roboto"/>
            </a:endParaRPr>
          </a:p>
          <a:p>
            <a:br>
              <a:rPr lang="en-IN" sz="2000" dirty="0"/>
            </a:br>
            <a:endParaRPr lang="en-US" sz="2000" dirty="0"/>
          </a:p>
        </p:txBody>
      </p:sp>
      <p:sp>
        <p:nvSpPr>
          <p:cNvPr id="5" name="Rectangle 4">
            <a:extLst>
              <a:ext uri="{FF2B5EF4-FFF2-40B4-BE49-F238E27FC236}">
                <a16:creationId xmlns:a16="http://schemas.microsoft.com/office/drawing/2014/main" id="{DCA2ECF9-4EE3-164D-B45C-33F9038AD450}"/>
              </a:ext>
            </a:extLst>
          </p:cNvPr>
          <p:cNvSpPr/>
          <p:nvPr/>
        </p:nvSpPr>
        <p:spPr>
          <a:xfrm>
            <a:off x="1048200" y="4431268"/>
            <a:ext cx="10610400" cy="1323439"/>
          </a:xfrm>
          <a:prstGeom prst="rect">
            <a:avLst/>
          </a:prstGeom>
        </p:spPr>
        <p:txBody>
          <a:bodyPr wrap="square">
            <a:spAutoFit/>
          </a:bodyPr>
          <a:lstStyle/>
          <a:p>
            <a:r>
              <a:rPr lang="en-IN" sz="2000" b="1" dirty="0">
                <a:solidFill>
                  <a:srgbClr val="00B0F0"/>
                </a:solidFill>
                <a:latin typeface="roboto"/>
              </a:rPr>
              <a:t>Solution: A</a:t>
            </a:r>
          </a:p>
          <a:p>
            <a:endParaRPr lang="en-IN" sz="2000" dirty="0">
              <a:solidFill>
                <a:srgbClr val="00B0F0"/>
              </a:solidFill>
              <a:latin typeface="roboto"/>
            </a:endParaRPr>
          </a:p>
          <a:p>
            <a:r>
              <a:rPr lang="en-IN" sz="2000" dirty="0">
                <a:solidFill>
                  <a:srgbClr val="00B0F0"/>
                </a:solidFill>
                <a:latin typeface="roboto"/>
              </a:rPr>
              <a:t>k-NN algorithm can be used for imputing missing value of both categorical &amp; continuous variables.</a:t>
            </a:r>
          </a:p>
        </p:txBody>
      </p:sp>
    </p:spTree>
    <p:extLst>
      <p:ext uri="{BB962C8B-B14F-4D97-AF65-F5344CB8AC3E}">
        <p14:creationId xmlns:p14="http://schemas.microsoft.com/office/powerpoint/2010/main" val="174472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39B0-B4D8-AA45-B439-4C570CCF2537}"/>
              </a:ext>
            </a:extLst>
          </p:cNvPr>
          <p:cNvSpPr>
            <a:spLocks noGrp="1"/>
          </p:cNvSpPr>
          <p:nvPr>
            <p:ph type="title"/>
          </p:nvPr>
        </p:nvSpPr>
        <p:spPr>
          <a:xfrm>
            <a:off x="748162" y="367964"/>
            <a:ext cx="10095600" cy="936900"/>
          </a:xfrm>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B1FD9B2C-176A-E343-9B10-1624F5306344}"/>
              </a:ext>
            </a:extLst>
          </p:cNvPr>
          <p:cNvSpPr>
            <a:spLocks noGrp="1"/>
          </p:cNvSpPr>
          <p:nvPr>
            <p:ph type="sldNum" idx="12"/>
          </p:nvPr>
        </p:nvSpPr>
        <p:spPr/>
        <p:txBody>
          <a:bodyPr/>
          <a:lstStyle/>
          <a:p>
            <a:pPr algn="r"/>
            <a:fld id="{00000000-1234-1234-1234-123412341234}" type="slidenum">
              <a:rPr lang="en" smtClean="0"/>
              <a:pPr algn="r"/>
              <a:t>24</a:t>
            </a:fld>
            <a:endParaRPr lang="en"/>
          </a:p>
        </p:txBody>
      </p:sp>
      <p:sp>
        <p:nvSpPr>
          <p:cNvPr id="4" name="Rectangle 3">
            <a:extLst>
              <a:ext uri="{FF2B5EF4-FFF2-40B4-BE49-F238E27FC236}">
                <a16:creationId xmlns:a16="http://schemas.microsoft.com/office/drawing/2014/main" id="{90A2F877-DDDF-EA4D-852C-0B30C8BDB785}"/>
              </a:ext>
            </a:extLst>
          </p:cNvPr>
          <p:cNvSpPr/>
          <p:nvPr/>
        </p:nvSpPr>
        <p:spPr>
          <a:xfrm>
            <a:off x="948187" y="1944113"/>
            <a:ext cx="10095600" cy="1862048"/>
          </a:xfrm>
          <a:prstGeom prst="rect">
            <a:avLst/>
          </a:prstGeom>
        </p:spPr>
        <p:txBody>
          <a:bodyPr wrap="square">
            <a:spAutoFit/>
          </a:bodyPr>
          <a:lstStyle/>
          <a:p>
            <a:r>
              <a:rPr lang="en-IN" sz="2300" b="1" dirty="0">
                <a:solidFill>
                  <a:srgbClr val="333333"/>
                </a:solidFill>
                <a:latin typeface="Arial" panose="020B0604020202020204" pitchFamily="34" charset="0"/>
                <a:cs typeface="Arial" panose="020B0604020202020204" pitchFamily="34" charset="0"/>
              </a:rPr>
              <a:t>5. Which of the following distance measure do we use in case of categorical variables in k-NN?</a:t>
            </a:r>
            <a:endParaRPr lang="en-IN" sz="2300" dirty="0">
              <a:solidFill>
                <a:srgbClr val="595858"/>
              </a:solidFill>
              <a:latin typeface="Arial" panose="020B0604020202020204" pitchFamily="34" charset="0"/>
              <a:cs typeface="Arial" panose="020B0604020202020204" pitchFamily="34" charset="0"/>
            </a:endParaRPr>
          </a:p>
          <a:p>
            <a:pPr>
              <a:buFont typeface="+mj-lt"/>
              <a:buAutoNum type="arabicPeriod"/>
            </a:pPr>
            <a:r>
              <a:rPr lang="en-IN" sz="2300" dirty="0">
                <a:solidFill>
                  <a:srgbClr val="595858"/>
                </a:solidFill>
                <a:latin typeface="Arial" panose="020B0604020202020204" pitchFamily="34" charset="0"/>
                <a:cs typeface="Arial" panose="020B0604020202020204" pitchFamily="34" charset="0"/>
              </a:rPr>
              <a:t>Hamming Distance</a:t>
            </a:r>
          </a:p>
          <a:p>
            <a:pPr>
              <a:buFont typeface="+mj-lt"/>
              <a:buAutoNum type="arabicPeriod"/>
            </a:pPr>
            <a:r>
              <a:rPr lang="en-IN" sz="2300" dirty="0">
                <a:solidFill>
                  <a:srgbClr val="595858"/>
                </a:solidFill>
                <a:latin typeface="Arial" panose="020B0604020202020204" pitchFamily="34" charset="0"/>
                <a:cs typeface="Arial" panose="020B0604020202020204" pitchFamily="34" charset="0"/>
              </a:rPr>
              <a:t>Euclidean Distance</a:t>
            </a:r>
          </a:p>
          <a:p>
            <a:pPr>
              <a:buFont typeface="+mj-lt"/>
              <a:buAutoNum type="arabicPeriod"/>
            </a:pPr>
            <a:r>
              <a:rPr lang="en-IN" sz="2300" dirty="0">
                <a:solidFill>
                  <a:srgbClr val="595858"/>
                </a:solidFill>
                <a:latin typeface="Arial" panose="020B0604020202020204" pitchFamily="34" charset="0"/>
                <a:cs typeface="Arial" panose="020B0604020202020204" pitchFamily="34" charset="0"/>
              </a:rPr>
              <a:t>Manhattan Distance</a:t>
            </a:r>
          </a:p>
        </p:txBody>
      </p:sp>
      <p:pic>
        <p:nvPicPr>
          <p:cNvPr id="5" name="Picture 4">
            <a:extLst>
              <a:ext uri="{FF2B5EF4-FFF2-40B4-BE49-F238E27FC236}">
                <a16:creationId xmlns:a16="http://schemas.microsoft.com/office/drawing/2014/main" id="{6BAAFAC4-1B8D-4F4C-8167-0D239F0B5756}"/>
              </a:ext>
            </a:extLst>
          </p:cNvPr>
          <p:cNvPicPr>
            <a:picLocks noChangeAspect="1"/>
          </p:cNvPicPr>
          <p:nvPr/>
        </p:nvPicPr>
        <p:blipFill>
          <a:blip r:embed="rId2"/>
          <a:stretch>
            <a:fillRect/>
          </a:stretch>
        </p:blipFill>
        <p:spPr>
          <a:xfrm>
            <a:off x="7143750" y="2618576"/>
            <a:ext cx="4227512" cy="2785274"/>
          </a:xfrm>
          <a:prstGeom prst="rect">
            <a:avLst/>
          </a:prstGeom>
        </p:spPr>
      </p:pic>
    </p:spTree>
    <p:extLst>
      <p:ext uri="{BB962C8B-B14F-4D97-AF65-F5344CB8AC3E}">
        <p14:creationId xmlns:p14="http://schemas.microsoft.com/office/powerpoint/2010/main" val="7443287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39B0-B4D8-AA45-B439-4C570CCF2537}"/>
              </a:ext>
            </a:extLst>
          </p:cNvPr>
          <p:cNvSpPr>
            <a:spLocks noGrp="1"/>
          </p:cNvSpPr>
          <p:nvPr>
            <p:ph type="title"/>
          </p:nvPr>
        </p:nvSpPr>
        <p:spPr>
          <a:xfrm>
            <a:off x="748162" y="367964"/>
            <a:ext cx="10095600" cy="936900"/>
          </a:xfrm>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B1FD9B2C-176A-E343-9B10-1624F5306344}"/>
              </a:ext>
            </a:extLst>
          </p:cNvPr>
          <p:cNvSpPr>
            <a:spLocks noGrp="1"/>
          </p:cNvSpPr>
          <p:nvPr>
            <p:ph type="sldNum" idx="12"/>
          </p:nvPr>
        </p:nvSpPr>
        <p:spPr/>
        <p:txBody>
          <a:bodyPr/>
          <a:lstStyle/>
          <a:p>
            <a:pPr algn="r"/>
            <a:fld id="{00000000-1234-1234-1234-123412341234}" type="slidenum">
              <a:rPr lang="en" smtClean="0"/>
              <a:pPr algn="r"/>
              <a:t>25</a:t>
            </a:fld>
            <a:endParaRPr lang="en"/>
          </a:p>
        </p:txBody>
      </p:sp>
      <p:sp>
        <p:nvSpPr>
          <p:cNvPr id="4" name="Rectangle 3">
            <a:extLst>
              <a:ext uri="{FF2B5EF4-FFF2-40B4-BE49-F238E27FC236}">
                <a16:creationId xmlns:a16="http://schemas.microsoft.com/office/drawing/2014/main" id="{90A2F877-DDDF-EA4D-852C-0B30C8BDB785}"/>
              </a:ext>
            </a:extLst>
          </p:cNvPr>
          <p:cNvSpPr/>
          <p:nvPr/>
        </p:nvSpPr>
        <p:spPr>
          <a:xfrm>
            <a:off x="1048200" y="1886963"/>
            <a:ext cx="10095600" cy="1938992"/>
          </a:xfrm>
          <a:prstGeom prst="rect">
            <a:avLst/>
          </a:prstGeom>
        </p:spPr>
        <p:txBody>
          <a:bodyPr wrap="square">
            <a:spAutoFit/>
          </a:bodyPr>
          <a:lstStyle/>
          <a:p>
            <a:r>
              <a:rPr lang="en-IN" sz="2400" b="1" dirty="0">
                <a:solidFill>
                  <a:srgbClr val="333333"/>
                </a:solidFill>
                <a:latin typeface="Arial" panose="020B0604020202020204" pitchFamily="34" charset="0"/>
                <a:cs typeface="Arial" panose="020B0604020202020204" pitchFamily="34" charset="0"/>
              </a:rPr>
              <a:t>5. Which of the following distance measure do we use in case of categorical variables in k-NN?</a:t>
            </a:r>
            <a:endParaRPr lang="en-IN" sz="2400" dirty="0">
              <a:solidFill>
                <a:srgbClr val="595858"/>
              </a:solidFill>
              <a:latin typeface="Arial" panose="020B0604020202020204" pitchFamily="34" charset="0"/>
              <a:cs typeface="Arial" panose="020B0604020202020204" pitchFamily="34" charset="0"/>
            </a:endParaRPr>
          </a:p>
          <a:p>
            <a:pPr>
              <a:buFont typeface="+mj-lt"/>
              <a:buAutoNum type="arabicPeriod"/>
            </a:pPr>
            <a:r>
              <a:rPr lang="en-IN" sz="2400" dirty="0">
                <a:solidFill>
                  <a:srgbClr val="00B0F0"/>
                </a:solidFill>
                <a:latin typeface="Arial" panose="020B0604020202020204" pitchFamily="34" charset="0"/>
                <a:cs typeface="Arial" panose="020B0604020202020204" pitchFamily="34" charset="0"/>
              </a:rPr>
              <a:t>Hamming Distance</a:t>
            </a:r>
          </a:p>
          <a:p>
            <a:pPr>
              <a:buFont typeface="+mj-lt"/>
              <a:buAutoNum type="arabicPeriod"/>
            </a:pPr>
            <a:r>
              <a:rPr lang="en-IN" sz="2400" dirty="0">
                <a:solidFill>
                  <a:srgbClr val="595858"/>
                </a:solidFill>
                <a:latin typeface="Arial" panose="020B0604020202020204" pitchFamily="34" charset="0"/>
                <a:cs typeface="Arial" panose="020B0604020202020204" pitchFamily="34" charset="0"/>
              </a:rPr>
              <a:t>Euclidean Distance</a:t>
            </a:r>
          </a:p>
          <a:p>
            <a:pPr>
              <a:buFont typeface="+mj-lt"/>
              <a:buAutoNum type="arabicPeriod"/>
            </a:pPr>
            <a:r>
              <a:rPr lang="en-IN" sz="2400" dirty="0">
                <a:solidFill>
                  <a:srgbClr val="595858"/>
                </a:solidFill>
                <a:latin typeface="Arial" panose="020B0604020202020204" pitchFamily="34" charset="0"/>
                <a:cs typeface="Arial" panose="020B0604020202020204" pitchFamily="34" charset="0"/>
              </a:rPr>
              <a:t>Manhattan Distance</a:t>
            </a:r>
          </a:p>
        </p:txBody>
      </p:sp>
      <p:pic>
        <p:nvPicPr>
          <p:cNvPr id="5" name="Picture 4">
            <a:extLst>
              <a:ext uri="{FF2B5EF4-FFF2-40B4-BE49-F238E27FC236}">
                <a16:creationId xmlns:a16="http://schemas.microsoft.com/office/drawing/2014/main" id="{6BAAFAC4-1B8D-4F4C-8167-0D239F0B5756}"/>
              </a:ext>
            </a:extLst>
          </p:cNvPr>
          <p:cNvPicPr>
            <a:picLocks noChangeAspect="1"/>
          </p:cNvPicPr>
          <p:nvPr/>
        </p:nvPicPr>
        <p:blipFill>
          <a:blip r:embed="rId2"/>
          <a:stretch>
            <a:fillRect/>
          </a:stretch>
        </p:blipFill>
        <p:spPr>
          <a:xfrm>
            <a:off x="7559225" y="2449946"/>
            <a:ext cx="3646620" cy="2402556"/>
          </a:xfrm>
          <a:prstGeom prst="rect">
            <a:avLst/>
          </a:prstGeom>
        </p:spPr>
      </p:pic>
      <p:sp>
        <p:nvSpPr>
          <p:cNvPr id="6" name="TextBox 5">
            <a:extLst>
              <a:ext uri="{FF2B5EF4-FFF2-40B4-BE49-F238E27FC236}">
                <a16:creationId xmlns:a16="http://schemas.microsoft.com/office/drawing/2014/main" id="{13CB46F1-FC62-7A47-91A9-52A5DDA2A535}"/>
              </a:ext>
            </a:extLst>
          </p:cNvPr>
          <p:cNvSpPr txBox="1"/>
          <p:nvPr/>
        </p:nvSpPr>
        <p:spPr>
          <a:xfrm>
            <a:off x="820739" y="4408054"/>
            <a:ext cx="8166099" cy="1200329"/>
          </a:xfrm>
          <a:prstGeom prst="rect">
            <a:avLst/>
          </a:prstGeom>
          <a:noFill/>
        </p:spPr>
        <p:txBody>
          <a:bodyPr wrap="square" rtlCol="0">
            <a:spAutoFit/>
          </a:bodyPr>
          <a:lstStyle/>
          <a:p>
            <a:pPr algn="just"/>
            <a:r>
              <a:rPr lang="en-US" sz="1800" dirty="0">
                <a:solidFill>
                  <a:srgbClr val="00B0F0"/>
                </a:solidFill>
              </a:rPr>
              <a:t>Answer 1:</a:t>
            </a:r>
          </a:p>
          <a:p>
            <a:pPr algn="just"/>
            <a:endParaRPr lang="en-US" sz="1800" dirty="0">
              <a:solidFill>
                <a:srgbClr val="00B0F0"/>
              </a:solidFill>
            </a:endParaRPr>
          </a:p>
          <a:p>
            <a:pPr algn="just"/>
            <a:r>
              <a:rPr lang="en-IN" sz="1800" dirty="0">
                <a:solidFill>
                  <a:srgbClr val="00B0F0"/>
                </a:solidFill>
              </a:rPr>
              <a:t>Both Euclidean and Manhattan distances are used in case of continuous variables, whereas hamming distance is used in case of categorical variable.</a:t>
            </a:r>
          </a:p>
        </p:txBody>
      </p:sp>
    </p:spTree>
    <p:extLst>
      <p:ext uri="{BB962C8B-B14F-4D97-AF65-F5344CB8AC3E}">
        <p14:creationId xmlns:p14="http://schemas.microsoft.com/office/powerpoint/2010/main" val="2719089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39B0-B4D8-AA45-B439-4C570CCF2537}"/>
              </a:ext>
            </a:extLst>
          </p:cNvPr>
          <p:cNvSpPr>
            <a:spLocks noGrp="1"/>
          </p:cNvSpPr>
          <p:nvPr>
            <p:ph type="title"/>
          </p:nvPr>
        </p:nvSpPr>
        <p:spPr>
          <a:xfrm>
            <a:off x="748162" y="367964"/>
            <a:ext cx="10095600" cy="936900"/>
          </a:xfrm>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B1FD9B2C-176A-E343-9B10-1624F5306344}"/>
              </a:ext>
            </a:extLst>
          </p:cNvPr>
          <p:cNvSpPr>
            <a:spLocks noGrp="1"/>
          </p:cNvSpPr>
          <p:nvPr>
            <p:ph type="sldNum" idx="12"/>
          </p:nvPr>
        </p:nvSpPr>
        <p:spPr/>
        <p:txBody>
          <a:bodyPr/>
          <a:lstStyle/>
          <a:p>
            <a:pPr algn="r"/>
            <a:fld id="{00000000-1234-1234-1234-123412341234}" type="slidenum">
              <a:rPr lang="en" smtClean="0"/>
              <a:pPr algn="r"/>
              <a:t>26</a:t>
            </a:fld>
            <a:endParaRPr lang="en"/>
          </a:p>
        </p:txBody>
      </p:sp>
      <p:sp>
        <p:nvSpPr>
          <p:cNvPr id="6" name="Rectangle 5">
            <a:extLst>
              <a:ext uri="{FF2B5EF4-FFF2-40B4-BE49-F238E27FC236}">
                <a16:creationId xmlns:a16="http://schemas.microsoft.com/office/drawing/2014/main" id="{B0ADBB32-555A-2C4A-8985-B73C9D8303A8}"/>
              </a:ext>
            </a:extLst>
          </p:cNvPr>
          <p:cNvSpPr/>
          <p:nvPr/>
        </p:nvSpPr>
        <p:spPr>
          <a:xfrm>
            <a:off x="748162" y="1440656"/>
            <a:ext cx="10825162" cy="4339650"/>
          </a:xfrm>
          <a:prstGeom prst="rect">
            <a:avLst/>
          </a:prstGeom>
        </p:spPr>
        <p:txBody>
          <a:bodyPr wrap="square">
            <a:spAutoFit/>
          </a:bodyPr>
          <a:lstStyle/>
          <a:p>
            <a:r>
              <a:rPr lang="en-IN" sz="2300" b="1" dirty="0">
                <a:solidFill>
                  <a:srgbClr val="595858"/>
                </a:solidFill>
                <a:latin typeface="Arial" panose="020B0604020202020204" pitchFamily="34" charset="0"/>
                <a:cs typeface="Arial" panose="020B0604020202020204" pitchFamily="34" charset="0"/>
              </a:rPr>
              <a:t>6. A company has build a KNN classifier that gets 100% accuracy on training data. When they deployed this model on client side it has been found that the model is not at all accurate. Which of the following thing might gone wrong?</a:t>
            </a:r>
          </a:p>
          <a:p>
            <a:endParaRPr lang="en-IN" sz="2300" dirty="0">
              <a:solidFill>
                <a:srgbClr val="595858"/>
              </a:solidFill>
              <a:latin typeface="Arial" panose="020B0604020202020204" pitchFamily="34" charset="0"/>
              <a:cs typeface="Arial" panose="020B0604020202020204" pitchFamily="34" charset="0"/>
            </a:endParaRPr>
          </a:p>
          <a:p>
            <a:r>
              <a:rPr lang="en-IN" sz="2300" b="1" dirty="0">
                <a:solidFill>
                  <a:srgbClr val="595858"/>
                </a:solidFill>
                <a:latin typeface="Arial" panose="020B0604020202020204" pitchFamily="34" charset="0"/>
                <a:cs typeface="Arial" panose="020B0604020202020204" pitchFamily="34" charset="0"/>
              </a:rPr>
              <a:t>Note: Model has successfully deployed and no technical issues are found at client side except the model performance</a:t>
            </a:r>
            <a:br>
              <a:rPr lang="en-IN" sz="2300" b="1" dirty="0">
                <a:solidFill>
                  <a:srgbClr val="595858"/>
                </a:solidFill>
                <a:latin typeface="Arial" panose="020B0604020202020204" pitchFamily="34" charset="0"/>
                <a:cs typeface="Arial" panose="020B0604020202020204" pitchFamily="34" charset="0"/>
              </a:rPr>
            </a:br>
            <a:br>
              <a:rPr lang="en-IN" sz="2300" dirty="0">
                <a:solidFill>
                  <a:srgbClr val="595858"/>
                </a:solidFill>
                <a:latin typeface="Arial" panose="020B0604020202020204" pitchFamily="34" charset="0"/>
                <a:cs typeface="Arial" panose="020B0604020202020204" pitchFamily="34" charset="0"/>
              </a:rPr>
            </a:br>
            <a:r>
              <a:rPr lang="en-IN" sz="2300" dirty="0">
                <a:solidFill>
                  <a:srgbClr val="595858"/>
                </a:solidFill>
                <a:latin typeface="Arial" panose="020B0604020202020204" pitchFamily="34" charset="0"/>
                <a:cs typeface="Arial" panose="020B0604020202020204" pitchFamily="34" charset="0"/>
              </a:rPr>
              <a:t>A) It is probably a overfitted model</a:t>
            </a:r>
            <a:br>
              <a:rPr lang="en-IN" sz="2300" dirty="0">
                <a:solidFill>
                  <a:srgbClr val="595858"/>
                </a:solidFill>
                <a:latin typeface="Arial" panose="020B0604020202020204" pitchFamily="34" charset="0"/>
                <a:cs typeface="Arial" panose="020B0604020202020204" pitchFamily="34" charset="0"/>
              </a:rPr>
            </a:br>
            <a:r>
              <a:rPr lang="en-IN" sz="2300" dirty="0">
                <a:solidFill>
                  <a:srgbClr val="595858"/>
                </a:solidFill>
                <a:latin typeface="Arial" panose="020B0604020202020204" pitchFamily="34" charset="0"/>
                <a:cs typeface="Arial" panose="020B0604020202020204" pitchFamily="34" charset="0"/>
              </a:rPr>
              <a:t>B) It is probably a underfitted model</a:t>
            </a:r>
            <a:br>
              <a:rPr lang="en-IN" sz="2300" dirty="0">
                <a:solidFill>
                  <a:srgbClr val="595858"/>
                </a:solidFill>
                <a:latin typeface="Arial" panose="020B0604020202020204" pitchFamily="34" charset="0"/>
                <a:cs typeface="Arial" panose="020B0604020202020204" pitchFamily="34" charset="0"/>
              </a:rPr>
            </a:br>
            <a:r>
              <a:rPr lang="en-IN" sz="2300" dirty="0">
                <a:solidFill>
                  <a:srgbClr val="595858"/>
                </a:solidFill>
                <a:latin typeface="Arial" panose="020B0604020202020204" pitchFamily="34" charset="0"/>
                <a:cs typeface="Arial" panose="020B0604020202020204" pitchFamily="34" charset="0"/>
              </a:rPr>
              <a:t>C) Can’t say</a:t>
            </a:r>
            <a:br>
              <a:rPr lang="en-IN" sz="2300" dirty="0">
                <a:solidFill>
                  <a:srgbClr val="595858"/>
                </a:solidFill>
                <a:latin typeface="Arial" panose="020B0604020202020204" pitchFamily="34" charset="0"/>
                <a:cs typeface="Arial" panose="020B0604020202020204" pitchFamily="34" charset="0"/>
              </a:rPr>
            </a:br>
            <a:r>
              <a:rPr lang="en-IN" sz="2300" dirty="0">
                <a:solidFill>
                  <a:srgbClr val="595858"/>
                </a:solidFill>
                <a:latin typeface="Arial" panose="020B0604020202020204" pitchFamily="34" charset="0"/>
                <a:cs typeface="Arial" panose="020B0604020202020204" pitchFamily="34" charset="0"/>
              </a:rPr>
              <a:t>D) None of these</a:t>
            </a:r>
          </a:p>
        </p:txBody>
      </p:sp>
    </p:spTree>
    <p:extLst>
      <p:ext uri="{BB962C8B-B14F-4D97-AF65-F5344CB8AC3E}">
        <p14:creationId xmlns:p14="http://schemas.microsoft.com/office/powerpoint/2010/main" val="2209745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39B0-B4D8-AA45-B439-4C570CCF2537}"/>
              </a:ext>
            </a:extLst>
          </p:cNvPr>
          <p:cNvSpPr>
            <a:spLocks noGrp="1"/>
          </p:cNvSpPr>
          <p:nvPr>
            <p:ph type="title"/>
          </p:nvPr>
        </p:nvSpPr>
        <p:spPr>
          <a:xfrm>
            <a:off x="748162" y="367964"/>
            <a:ext cx="10095600" cy="936900"/>
          </a:xfrm>
        </p:spPr>
        <p:txBody>
          <a:bodyPr/>
          <a:lstStyle/>
          <a:p>
            <a:r>
              <a:rPr lang="en-US" dirty="0">
                <a:solidFill>
                  <a:srgbClr val="00B0F0"/>
                </a:solidFill>
              </a:rPr>
              <a:t>Interview Questions</a:t>
            </a:r>
          </a:p>
        </p:txBody>
      </p:sp>
      <p:sp>
        <p:nvSpPr>
          <p:cNvPr id="3" name="Slide Number Placeholder 2">
            <a:extLst>
              <a:ext uri="{FF2B5EF4-FFF2-40B4-BE49-F238E27FC236}">
                <a16:creationId xmlns:a16="http://schemas.microsoft.com/office/drawing/2014/main" id="{B1FD9B2C-176A-E343-9B10-1624F5306344}"/>
              </a:ext>
            </a:extLst>
          </p:cNvPr>
          <p:cNvSpPr>
            <a:spLocks noGrp="1"/>
          </p:cNvSpPr>
          <p:nvPr>
            <p:ph type="sldNum" idx="12"/>
          </p:nvPr>
        </p:nvSpPr>
        <p:spPr/>
        <p:txBody>
          <a:bodyPr/>
          <a:lstStyle/>
          <a:p>
            <a:pPr algn="r"/>
            <a:fld id="{00000000-1234-1234-1234-123412341234}" type="slidenum">
              <a:rPr lang="en" smtClean="0"/>
              <a:pPr algn="r"/>
              <a:t>27</a:t>
            </a:fld>
            <a:endParaRPr lang="en"/>
          </a:p>
        </p:txBody>
      </p:sp>
      <p:sp>
        <p:nvSpPr>
          <p:cNvPr id="6" name="Rectangle 5">
            <a:extLst>
              <a:ext uri="{FF2B5EF4-FFF2-40B4-BE49-F238E27FC236}">
                <a16:creationId xmlns:a16="http://schemas.microsoft.com/office/drawing/2014/main" id="{B0ADBB32-555A-2C4A-8985-B73C9D8303A8}"/>
              </a:ext>
            </a:extLst>
          </p:cNvPr>
          <p:cNvSpPr/>
          <p:nvPr/>
        </p:nvSpPr>
        <p:spPr>
          <a:xfrm>
            <a:off x="748162" y="1440656"/>
            <a:ext cx="10825162" cy="4339650"/>
          </a:xfrm>
          <a:prstGeom prst="rect">
            <a:avLst/>
          </a:prstGeom>
        </p:spPr>
        <p:txBody>
          <a:bodyPr wrap="square">
            <a:spAutoFit/>
          </a:bodyPr>
          <a:lstStyle/>
          <a:p>
            <a:r>
              <a:rPr lang="en-IN" sz="2300" b="1" dirty="0">
                <a:solidFill>
                  <a:srgbClr val="595858"/>
                </a:solidFill>
                <a:latin typeface="Arial" panose="020B0604020202020204" pitchFamily="34" charset="0"/>
                <a:cs typeface="Arial" panose="020B0604020202020204" pitchFamily="34" charset="0"/>
              </a:rPr>
              <a:t>6. A company has build a KNN classifier that gets 100% accuracy on training data. When they deployed this model on client side it has been found that the model is not at all accurate. Which of the following thing might gone wrong?</a:t>
            </a:r>
          </a:p>
          <a:p>
            <a:endParaRPr lang="en-IN" sz="2300" dirty="0">
              <a:solidFill>
                <a:srgbClr val="595858"/>
              </a:solidFill>
              <a:latin typeface="Arial" panose="020B0604020202020204" pitchFamily="34" charset="0"/>
              <a:cs typeface="Arial" panose="020B0604020202020204" pitchFamily="34" charset="0"/>
            </a:endParaRPr>
          </a:p>
          <a:p>
            <a:r>
              <a:rPr lang="en-IN" sz="2300" b="1" dirty="0">
                <a:solidFill>
                  <a:srgbClr val="595858"/>
                </a:solidFill>
                <a:latin typeface="Arial" panose="020B0604020202020204" pitchFamily="34" charset="0"/>
                <a:cs typeface="Arial" panose="020B0604020202020204" pitchFamily="34" charset="0"/>
              </a:rPr>
              <a:t>Note: Model has successfully deployed and no technical issues are found at client side except the model performance</a:t>
            </a:r>
            <a:br>
              <a:rPr lang="en-IN" sz="2300" b="1" dirty="0">
                <a:solidFill>
                  <a:srgbClr val="595858"/>
                </a:solidFill>
                <a:latin typeface="Arial" panose="020B0604020202020204" pitchFamily="34" charset="0"/>
                <a:cs typeface="Arial" panose="020B0604020202020204" pitchFamily="34" charset="0"/>
              </a:rPr>
            </a:br>
            <a:br>
              <a:rPr lang="en-IN" sz="2300" dirty="0">
                <a:solidFill>
                  <a:srgbClr val="595858"/>
                </a:solidFill>
                <a:latin typeface="Arial" panose="020B0604020202020204" pitchFamily="34" charset="0"/>
                <a:cs typeface="Arial" panose="020B0604020202020204" pitchFamily="34" charset="0"/>
              </a:rPr>
            </a:br>
            <a:r>
              <a:rPr lang="en-IN" sz="2300" dirty="0">
                <a:solidFill>
                  <a:srgbClr val="00B0F0"/>
                </a:solidFill>
                <a:latin typeface="Arial" panose="020B0604020202020204" pitchFamily="34" charset="0"/>
                <a:cs typeface="Arial" panose="020B0604020202020204" pitchFamily="34" charset="0"/>
              </a:rPr>
              <a:t>A) It is probably a overfitted model</a:t>
            </a:r>
            <a:br>
              <a:rPr lang="en-IN" sz="2300" dirty="0">
                <a:solidFill>
                  <a:srgbClr val="00B0F0"/>
                </a:solidFill>
                <a:latin typeface="Arial" panose="020B0604020202020204" pitchFamily="34" charset="0"/>
                <a:cs typeface="Arial" panose="020B0604020202020204" pitchFamily="34" charset="0"/>
              </a:rPr>
            </a:br>
            <a:r>
              <a:rPr lang="en-IN" sz="2300" dirty="0">
                <a:solidFill>
                  <a:srgbClr val="595858"/>
                </a:solidFill>
                <a:latin typeface="Arial" panose="020B0604020202020204" pitchFamily="34" charset="0"/>
                <a:cs typeface="Arial" panose="020B0604020202020204" pitchFamily="34" charset="0"/>
              </a:rPr>
              <a:t>B) It is probably a underfitted model</a:t>
            </a:r>
            <a:br>
              <a:rPr lang="en-IN" sz="2300" dirty="0">
                <a:solidFill>
                  <a:srgbClr val="595858"/>
                </a:solidFill>
                <a:latin typeface="Arial" panose="020B0604020202020204" pitchFamily="34" charset="0"/>
                <a:cs typeface="Arial" panose="020B0604020202020204" pitchFamily="34" charset="0"/>
              </a:rPr>
            </a:br>
            <a:r>
              <a:rPr lang="en-IN" sz="2300" dirty="0">
                <a:solidFill>
                  <a:srgbClr val="595858"/>
                </a:solidFill>
                <a:latin typeface="Arial" panose="020B0604020202020204" pitchFamily="34" charset="0"/>
                <a:cs typeface="Arial" panose="020B0604020202020204" pitchFamily="34" charset="0"/>
              </a:rPr>
              <a:t>C) Can’t say</a:t>
            </a:r>
            <a:br>
              <a:rPr lang="en-IN" sz="2300" dirty="0">
                <a:solidFill>
                  <a:srgbClr val="595858"/>
                </a:solidFill>
                <a:latin typeface="Arial" panose="020B0604020202020204" pitchFamily="34" charset="0"/>
                <a:cs typeface="Arial" panose="020B0604020202020204" pitchFamily="34" charset="0"/>
              </a:rPr>
            </a:br>
            <a:r>
              <a:rPr lang="en-IN" sz="2300" dirty="0">
                <a:solidFill>
                  <a:srgbClr val="595858"/>
                </a:solidFill>
                <a:latin typeface="Arial" panose="020B0604020202020204" pitchFamily="34" charset="0"/>
                <a:cs typeface="Arial" panose="020B0604020202020204" pitchFamily="34" charset="0"/>
              </a:rPr>
              <a:t>D) None of these</a:t>
            </a:r>
          </a:p>
        </p:txBody>
      </p:sp>
      <p:sp>
        <p:nvSpPr>
          <p:cNvPr id="4" name="Rectangle 3">
            <a:extLst>
              <a:ext uri="{FF2B5EF4-FFF2-40B4-BE49-F238E27FC236}">
                <a16:creationId xmlns:a16="http://schemas.microsoft.com/office/drawing/2014/main" id="{B804B450-58CE-4247-AD26-7F03A567B133}"/>
              </a:ext>
            </a:extLst>
          </p:cNvPr>
          <p:cNvSpPr/>
          <p:nvPr/>
        </p:nvSpPr>
        <p:spPr>
          <a:xfrm>
            <a:off x="5576437" y="4963122"/>
            <a:ext cx="6096000" cy="1200329"/>
          </a:xfrm>
          <a:prstGeom prst="rect">
            <a:avLst/>
          </a:prstGeom>
        </p:spPr>
        <p:txBody>
          <a:bodyPr>
            <a:spAutoFit/>
          </a:bodyPr>
          <a:lstStyle/>
          <a:p>
            <a:r>
              <a:rPr lang="en-IN" sz="1800" b="1" dirty="0">
                <a:solidFill>
                  <a:srgbClr val="00B0F0"/>
                </a:solidFill>
                <a:latin typeface="roboto"/>
              </a:rPr>
              <a:t>Solution A: </a:t>
            </a:r>
          </a:p>
          <a:p>
            <a:r>
              <a:rPr lang="en-IN" sz="1800" dirty="0">
                <a:solidFill>
                  <a:srgbClr val="00B0F0"/>
                </a:solidFill>
                <a:latin typeface="roboto"/>
              </a:rPr>
              <a:t>In an overfitted module, it seems to be performing well on training data, but it is not generalized enough to give the same results on a new data.</a:t>
            </a:r>
            <a:endParaRPr lang="en-US" sz="1800" dirty="0">
              <a:solidFill>
                <a:srgbClr val="00B0F0"/>
              </a:solidFill>
            </a:endParaRPr>
          </a:p>
        </p:txBody>
      </p:sp>
    </p:spTree>
    <p:extLst>
      <p:ext uri="{BB962C8B-B14F-4D97-AF65-F5344CB8AC3E}">
        <p14:creationId xmlns:p14="http://schemas.microsoft.com/office/powerpoint/2010/main" val="2510457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r>
              <a:rPr lang="en-IN" sz="3600" dirty="0">
                <a:solidFill>
                  <a:srgbClr val="00B0F0"/>
                </a:solidFill>
                <a:latin typeface="Arial" panose="020B0604020202020204" pitchFamily="34" charset="0"/>
                <a:ea typeface="Times New Roman"/>
                <a:cs typeface="Arial" panose="020B0604020202020204" pitchFamily="34" charset="0"/>
                <a:sym typeface="Times New Roman"/>
              </a:rPr>
              <a:t>Hands on exercise on KNN</a:t>
            </a:r>
            <a:endParaRPr sz="3600" dirty="0">
              <a:solidFill>
                <a:srgbClr val="00B0F0"/>
              </a:solidFill>
              <a:latin typeface="Arial" panose="020B0604020202020204" pitchFamily="34" charset="0"/>
              <a:cs typeface="Arial" panose="020B0604020202020204" pitchFamily="34" charset="0"/>
            </a:endParaRPr>
          </a:p>
        </p:txBody>
      </p:sp>
      <p:sp>
        <p:nvSpPr>
          <p:cNvPr id="147" name="Google Shape;147;p21"/>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25400" lvl="0" indent="0" algn="l" rtl="0">
              <a:lnSpc>
                <a:spcPct val="100000"/>
              </a:lnSpc>
              <a:spcBef>
                <a:spcPts val="640"/>
              </a:spcBef>
              <a:spcAft>
                <a:spcPts val="0"/>
              </a:spcAft>
              <a:buSzPts val="3200"/>
              <a:buNone/>
            </a:pPr>
            <a:r>
              <a:rPr lang="en-IN" sz="2400">
                <a:latin typeface="Times New Roman"/>
                <a:ea typeface="Times New Roman"/>
                <a:cs typeface="Times New Roman"/>
                <a:sym typeface="Times New Roman"/>
              </a:rPr>
              <a:t>The dataset used here is Breast Cancer Wisconsin data (</a:t>
            </a:r>
            <a:r>
              <a:rPr lang="en-IN" sz="1800" u="sng">
                <a:solidFill>
                  <a:schemeClr val="hlink"/>
                </a:solidFill>
                <a:latin typeface="Times New Roman"/>
                <a:ea typeface="Times New Roman"/>
                <a:cs typeface="Times New Roman"/>
                <a:sym typeface="Times New Roman"/>
                <a:hlinkClick r:id="rId3"/>
              </a:rPr>
              <a:t>https://www.kaggle.com/uciml/breast-cancer-wisconsin-data</a:t>
            </a:r>
            <a:r>
              <a:rPr lang="en-IN" sz="1800">
                <a:latin typeface="Times New Roman"/>
                <a:ea typeface="Times New Roman"/>
                <a:cs typeface="Times New Roman"/>
                <a:sym typeface="Times New Roman"/>
              </a:rPr>
              <a:t>)</a:t>
            </a:r>
            <a:endParaRPr/>
          </a:p>
          <a:p>
            <a:pPr marL="25400" lvl="0" indent="0" algn="l" rtl="0">
              <a:lnSpc>
                <a:spcPct val="100000"/>
              </a:lnSpc>
              <a:spcBef>
                <a:spcPts val="640"/>
              </a:spcBef>
              <a:spcAft>
                <a:spcPts val="0"/>
              </a:spcAft>
              <a:buSzPts val="3200"/>
              <a:buNone/>
            </a:pPr>
            <a:r>
              <a:rPr lang="en-IN" sz="2400">
                <a:latin typeface="Times New Roman"/>
                <a:ea typeface="Times New Roman"/>
                <a:cs typeface="Times New Roman"/>
                <a:sym typeface="Times New Roman"/>
              </a:rPr>
              <a:t>Some important functions</a:t>
            </a:r>
            <a:endParaRPr/>
          </a:p>
          <a:p>
            <a:pPr marL="25400" lvl="0" indent="0" algn="l" rtl="0">
              <a:lnSpc>
                <a:spcPct val="100000"/>
              </a:lnSpc>
              <a:spcBef>
                <a:spcPts val="640"/>
              </a:spcBef>
              <a:spcAft>
                <a:spcPts val="0"/>
              </a:spcAft>
              <a:buSzPts val="3200"/>
              <a:buNone/>
            </a:pPr>
            <a:endParaRPr sz="240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000">
                <a:latin typeface="Times New Roman"/>
                <a:ea typeface="Times New Roman"/>
                <a:cs typeface="Times New Roman"/>
                <a:sym typeface="Times New Roman"/>
              </a:rPr>
              <a:t>1. Importing Libraries</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import pandas as pd</a:t>
            </a:r>
            <a:endParaRPr sz="2000" i="1">
              <a:solidFill>
                <a:srgbClr val="0070C0"/>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import seaborn as sns</a:t>
            </a:r>
            <a:endParaRPr sz="2000" i="1">
              <a:solidFill>
                <a:srgbClr val="0070C0"/>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import numpy as np</a:t>
            </a:r>
            <a:endParaRPr/>
          </a:p>
          <a:p>
            <a:pPr marL="25400" lvl="0" indent="0" algn="l" rtl="0">
              <a:lnSpc>
                <a:spcPct val="100000"/>
              </a:lnSpc>
              <a:spcBef>
                <a:spcPts val="640"/>
              </a:spcBef>
              <a:spcAft>
                <a:spcPts val="0"/>
              </a:spcAft>
              <a:buSzPts val="3200"/>
              <a:buNone/>
            </a:pPr>
            <a:endParaRPr sz="2000" i="1">
              <a:solidFill>
                <a:srgbClr val="0070C0"/>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000">
                <a:latin typeface="Times New Roman"/>
                <a:ea typeface="Times New Roman"/>
                <a:cs typeface="Times New Roman"/>
                <a:sym typeface="Times New Roman"/>
              </a:rPr>
              <a:t>2. Assigning Kneighbour</a:t>
            </a:r>
            <a:endParaRPr sz="200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NNH = KNeighborsClassifier(n_neighbors= 5 , weights = 'distance' )</a:t>
            </a:r>
            <a:endParaRPr/>
          </a:p>
          <a:p>
            <a:pPr marL="25400" lvl="0" indent="0" algn="l" rtl="0">
              <a:lnSpc>
                <a:spcPct val="100000"/>
              </a:lnSpc>
              <a:spcBef>
                <a:spcPts val="640"/>
              </a:spcBef>
              <a:spcAft>
                <a:spcPts val="0"/>
              </a:spcAft>
              <a:buSzPts val="3200"/>
              <a:buNone/>
            </a:pPr>
            <a:endParaRPr sz="2000" i="1">
              <a:solidFill>
                <a:srgbClr val="0070C0"/>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sz="2400">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sz="18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endParaRPr/>
          </a:p>
        </p:txBody>
      </p:sp>
      <p:sp>
        <p:nvSpPr>
          <p:cNvPr id="153" name="Google Shape;153;p22"/>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25400" lvl="0" indent="0" algn="l" rtl="0">
              <a:lnSpc>
                <a:spcPct val="100000"/>
              </a:lnSpc>
              <a:spcBef>
                <a:spcPts val="640"/>
              </a:spcBef>
              <a:spcAft>
                <a:spcPts val="0"/>
              </a:spcAft>
              <a:buSzPts val="3200"/>
              <a:buNone/>
            </a:pPr>
            <a:r>
              <a:rPr lang="en-IN" sz="2400">
                <a:latin typeface="Times New Roman"/>
                <a:ea typeface="Times New Roman"/>
                <a:cs typeface="Times New Roman"/>
                <a:sym typeface="Times New Roman"/>
              </a:rPr>
              <a:t>3. Recognise the data types of each variables</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bc_df['diagnosis'] = bc_df.diagnosis.astype('category')</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bc_df.dtypes</a:t>
            </a:r>
            <a:endParaRPr sz="2000" i="1">
              <a:solidFill>
                <a:srgbClr val="0070C0"/>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endParaRPr sz="2000" i="1">
              <a:solidFill>
                <a:srgbClr val="0070C0"/>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400">
                <a:latin typeface="Times New Roman"/>
                <a:ea typeface="Times New Roman"/>
                <a:cs typeface="Times New Roman"/>
                <a:sym typeface="Times New Roman"/>
              </a:rPr>
              <a:t>4. Summary of the dataset</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bc_df.describe().transpose()</a:t>
            </a:r>
            <a:endParaRPr/>
          </a:p>
          <a:p>
            <a:pPr marL="25400" lvl="0" indent="0" algn="l" rtl="0">
              <a:lnSpc>
                <a:spcPct val="100000"/>
              </a:lnSpc>
              <a:spcBef>
                <a:spcPts val="640"/>
              </a:spcBef>
              <a:spcAft>
                <a:spcPts val="0"/>
              </a:spcAft>
              <a:buSzPts val="3200"/>
              <a:buNone/>
            </a:pPr>
            <a:endParaRPr sz="2000" i="1">
              <a:solidFill>
                <a:srgbClr val="0070C0"/>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400">
                <a:latin typeface="Times New Roman"/>
                <a:ea typeface="Times New Roman"/>
                <a:cs typeface="Times New Roman"/>
                <a:sym typeface="Times New Roman"/>
              </a:rPr>
              <a:t>5. Create a separate dataframe consisting only of the features i.e independent attributes</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bc_feature_df = bc_df.drop(labels= "diagnosis" , axis = 1)</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bc_feature_df.head()</a:t>
            </a:r>
            <a:endParaRPr/>
          </a:p>
          <a:p>
            <a:pPr marL="25400" lvl="0" indent="0" algn="l" rtl="0">
              <a:lnSpc>
                <a:spcPct val="100000"/>
              </a:lnSpc>
              <a:spcBef>
                <a:spcPts val="640"/>
              </a:spcBef>
              <a:spcAft>
                <a:spcPts val="0"/>
              </a:spcAft>
              <a:buSzPts val="3200"/>
              <a:buNone/>
            </a:pPr>
            <a:endParaRPr sz="2000" i="1">
              <a:solidFill>
                <a:srgbClr val="0070C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97D3E-224D-6746-ABA2-FD4CB96EC3E5}"/>
              </a:ext>
            </a:extLst>
          </p:cNvPr>
          <p:cNvSpPr>
            <a:spLocks noGrp="1"/>
          </p:cNvSpPr>
          <p:nvPr>
            <p:ph type="title"/>
          </p:nvPr>
        </p:nvSpPr>
        <p:spPr/>
        <p:txBody>
          <a:bodyPr/>
          <a:lstStyle/>
          <a:p>
            <a:r>
              <a:rPr lang="en-US" dirty="0">
                <a:solidFill>
                  <a:srgbClr val="00B0F0"/>
                </a:solidFill>
              </a:rPr>
              <a:t>Nearest Neighbor Classification</a:t>
            </a:r>
          </a:p>
        </p:txBody>
      </p:sp>
      <p:sp>
        <p:nvSpPr>
          <p:cNvPr id="3" name="Content Placeholder 2">
            <a:extLst>
              <a:ext uri="{FF2B5EF4-FFF2-40B4-BE49-F238E27FC236}">
                <a16:creationId xmlns:a16="http://schemas.microsoft.com/office/drawing/2014/main" id="{CA983842-E7D2-CF44-9BD3-C6F31104CD86}"/>
              </a:ext>
            </a:extLst>
          </p:cNvPr>
          <p:cNvSpPr>
            <a:spLocks noGrp="1"/>
          </p:cNvSpPr>
          <p:nvPr>
            <p:ph idx="1"/>
          </p:nvPr>
        </p:nvSpPr>
        <p:spPr>
          <a:xfrm>
            <a:off x="254608" y="1781119"/>
            <a:ext cx="7569322" cy="1882793"/>
          </a:xfrm>
        </p:spPr>
        <p:txBody>
          <a:bodyPr>
            <a:noAutofit/>
          </a:bodyPr>
          <a:lstStyle/>
          <a:p>
            <a:r>
              <a:rPr lang="en-US" sz="2000" dirty="0">
                <a:solidFill>
                  <a:srgbClr val="002060"/>
                </a:solidFill>
                <a:latin typeface="Abadi" panose="020B0604020104020204" pitchFamily="34" charset="0"/>
              </a:rPr>
              <a:t>The Nearest Neighbors are defined by their </a:t>
            </a:r>
            <a:r>
              <a:rPr lang="en-US" sz="2000" b="1" dirty="0">
                <a:solidFill>
                  <a:srgbClr val="002060"/>
                </a:solidFill>
                <a:latin typeface="Abadi" panose="020B0604020104020204" pitchFamily="34" charset="0"/>
              </a:rPr>
              <a:t>characteristics</a:t>
            </a:r>
            <a:r>
              <a:rPr lang="en-US" sz="2000" dirty="0">
                <a:solidFill>
                  <a:srgbClr val="002060"/>
                </a:solidFill>
                <a:latin typeface="Abadi" panose="020B0604020104020204" pitchFamily="34" charset="0"/>
              </a:rPr>
              <a:t> of class and using them to classify the unlabeled set of data</a:t>
            </a:r>
          </a:p>
          <a:p>
            <a:r>
              <a:rPr lang="en-US" sz="2000" dirty="0">
                <a:solidFill>
                  <a:srgbClr val="002060"/>
                </a:solidFill>
                <a:latin typeface="Abadi" panose="020B0604020104020204" pitchFamily="34" charset="0"/>
              </a:rPr>
              <a:t>Suitable for </a:t>
            </a:r>
            <a:r>
              <a:rPr lang="en-US" sz="2000" b="1" dirty="0">
                <a:solidFill>
                  <a:srgbClr val="002060"/>
                </a:solidFill>
                <a:latin typeface="Abadi" panose="020B0604020104020204" pitchFamily="34" charset="0"/>
              </a:rPr>
              <a:t>Classification Tasks </a:t>
            </a:r>
            <a:r>
              <a:rPr lang="en-US" sz="2000" dirty="0">
                <a:solidFill>
                  <a:srgbClr val="002060"/>
                </a:solidFill>
                <a:latin typeface="Abadi" panose="020B0604020104020204" pitchFamily="34" charset="0"/>
              </a:rPr>
              <a:t>where the relationship between features and target class are numerous, complex and extremely difficult to understand.</a:t>
            </a:r>
          </a:p>
          <a:p>
            <a:pPr marL="0" indent="0">
              <a:buNone/>
            </a:pPr>
            <a:r>
              <a:rPr lang="en-US" sz="2000" dirty="0">
                <a:solidFill>
                  <a:srgbClr val="002060"/>
                </a:solidFill>
                <a:latin typeface="Abadi" panose="020B0604020104020204" pitchFamily="34" charset="0"/>
              </a:rPr>
              <a:t> </a:t>
            </a:r>
          </a:p>
        </p:txBody>
      </p:sp>
      <p:pic>
        <p:nvPicPr>
          <p:cNvPr id="4" name="Picture 3">
            <a:extLst>
              <a:ext uri="{FF2B5EF4-FFF2-40B4-BE49-F238E27FC236}">
                <a16:creationId xmlns:a16="http://schemas.microsoft.com/office/drawing/2014/main" id="{58B9C11A-6925-6949-B1DF-BB885BF2B9E5}"/>
              </a:ext>
            </a:extLst>
          </p:cNvPr>
          <p:cNvPicPr>
            <a:picLocks noChangeAspect="1"/>
          </p:cNvPicPr>
          <p:nvPr/>
        </p:nvPicPr>
        <p:blipFill>
          <a:blip r:embed="rId2"/>
          <a:stretch>
            <a:fillRect/>
          </a:stretch>
        </p:blipFill>
        <p:spPr>
          <a:xfrm>
            <a:off x="8017074" y="1417637"/>
            <a:ext cx="3720293" cy="3416300"/>
          </a:xfrm>
          <a:prstGeom prst="rect">
            <a:avLst/>
          </a:prstGeom>
        </p:spPr>
      </p:pic>
      <p:sp>
        <p:nvSpPr>
          <p:cNvPr id="5" name="Content Placeholder 2">
            <a:extLst>
              <a:ext uri="{FF2B5EF4-FFF2-40B4-BE49-F238E27FC236}">
                <a16:creationId xmlns:a16="http://schemas.microsoft.com/office/drawing/2014/main" id="{C6957D1D-7663-474F-9A03-FA1D30F851FA}"/>
              </a:ext>
            </a:extLst>
          </p:cNvPr>
          <p:cNvSpPr txBox="1">
            <a:spLocks/>
          </p:cNvSpPr>
          <p:nvPr/>
        </p:nvSpPr>
        <p:spPr>
          <a:xfrm>
            <a:off x="454633" y="4027394"/>
            <a:ext cx="8738553" cy="23797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solidFill>
                  <a:srgbClr val="00B0F0"/>
                </a:solidFill>
              </a:rPr>
              <a:t>Computer Vision Applications</a:t>
            </a:r>
          </a:p>
          <a:p>
            <a:r>
              <a:rPr lang="en-US" dirty="0">
                <a:solidFill>
                  <a:srgbClr val="00B0F0"/>
                </a:solidFill>
              </a:rPr>
              <a:t>Optical Character Recognition</a:t>
            </a:r>
          </a:p>
          <a:p>
            <a:r>
              <a:rPr lang="en-US" dirty="0">
                <a:solidFill>
                  <a:srgbClr val="00B0F0"/>
                </a:solidFill>
              </a:rPr>
              <a:t>Predicting if a person will enjoy music or a movie based on recommendations</a:t>
            </a:r>
          </a:p>
          <a:p>
            <a:r>
              <a:rPr lang="en-US" dirty="0">
                <a:solidFill>
                  <a:srgbClr val="00B0F0"/>
                </a:solidFill>
              </a:rPr>
              <a:t>Patterns in Genetic Data</a:t>
            </a:r>
          </a:p>
          <a:p>
            <a:r>
              <a:rPr lang="en-US" dirty="0">
                <a:solidFill>
                  <a:srgbClr val="00B0F0"/>
                </a:solidFill>
              </a:rPr>
              <a:t>Detecting Diseases</a:t>
            </a:r>
          </a:p>
        </p:txBody>
      </p:sp>
    </p:spTree>
    <p:extLst>
      <p:ext uri="{BB962C8B-B14F-4D97-AF65-F5344CB8AC3E}">
        <p14:creationId xmlns:p14="http://schemas.microsoft.com/office/powerpoint/2010/main" val="3926792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609600" y="274637"/>
            <a:ext cx="10972800" cy="11430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SzPts val="1400"/>
              <a:buNone/>
            </a:pPr>
            <a:endParaRPr/>
          </a:p>
        </p:txBody>
      </p:sp>
      <p:sp>
        <p:nvSpPr>
          <p:cNvPr id="159" name="Google Shape;159;p23"/>
          <p:cNvSpPr txBox="1">
            <a:spLocks noGrp="1"/>
          </p:cNvSpPr>
          <p:nvPr>
            <p:ph type="body" idx="1"/>
          </p:nvPr>
        </p:nvSpPr>
        <p:spPr>
          <a:xfrm>
            <a:off x="609600" y="1600200"/>
            <a:ext cx="10972800" cy="4525962"/>
          </a:xfrm>
          <a:prstGeom prst="rect">
            <a:avLst/>
          </a:prstGeom>
          <a:noFill/>
          <a:ln>
            <a:noFill/>
          </a:ln>
        </p:spPr>
        <p:txBody>
          <a:bodyPr spcFirstLastPara="1" wrap="square" lIns="91425" tIns="45700" rIns="91425" bIns="45700" anchor="t" anchorCtr="0">
            <a:noAutofit/>
          </a:bodyPr>
          <a:lstStyle/>
          <a:p>
            <a:pPr marL="25400" lvl="0" indent="0" algn="l" rtl="0">
              <a:lnSpc>
                <a:spcPct val="100000"/>
              </a:lnSpc>
              <a:spcBef>
                <a:spcPts val="640"/>
              </a:spcBef>
              <a:spcAft>
                <a:spcPts val="0"/>
              </a:spcAft>
              <a:buSzPts val="3200"/>
              <a:buNone/>
            </a:pPr>
            <a:r>
              <a:rPr lang="en-IN" sz="2400">
                <a:latin typeface="Times New Roman"/>
                <a:ea typeface="Times New Roman"/>
                <a:cs typeface="Times New Roman"/>
                <a:sym typeface="Times New Roman"/>
              </a:rPr>
              <a:t>6. Split X and y into training and test set in 75:25 ratio</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X_train, X_test, y_train, y_test = train_test_split(X, y, test_size=0.30, random_state=1)</a:t>
            </a:r>
            <a:endParaRPr/>
          </a:p>
          <a:p>
            <a:pPr marL="25400" lvl="0" indent="0" algn="l" rtl="0">
              <a:lnSpc>
                <a:spcPct val="100000"/>
              </a:lnSpc>
              <a:spcBef>
                <a:spcPts val="640"/>
              </a:spcBef>
              <a:spcAft>
                <a:spcPts val="0"/>
              </a:spcAft>
              <a:buSzPts val="3200"/>
              <a:buNone/>
            </a:pPr>
            <a:endParaRPr sz="2000" i="1">
              <a:solidFill>
                <a:srgbClr val="0070C0"/>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400">
                <a:latin typeface="Times New Roman"/>
                <a:ea typeface="Times New Roman"/>
                <a:cs typeface="Times New Roman"/>
                <a:sym typeface="Times New Roman"/>
              </a:rPr>
              <a:t>7. Call Nearest Neighbour algorithm</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NNH.fit(X_train, y_train)</a:t>
            </a:r>
            <a:endParaRPr/>
          </a:p>
          <a:p>
            <a:pPr marL="25400" lvl="0" indent="0" algn="l" rtl="0">
              <a:lnSpc>
                <a:spcPct val="100000"/>
              </a:lnSpc>
              <a:spcBef>
                <a:spcPts val="640"/>
              </a:spcBef>
              <a:spcAft>
                <a:spcPts val="0"/>
              </a:spcAft>
              <a:buSzPts val="3200"/>
              <a:buNone/>
            </a:pPr>
            <a:endParaRPr sz="2000" i="1">
              <a:solidFill>
                <a:srgbClr val="0070C0"/>
              </a:solidFill>
              <a:latin typeface="Times New Roman"/>
              <a:ea typeface="Times New Roman"/>
              <a:cs typeface="Times New Roman"/>
              <a:sym typeface="Times New Roman"/>
            </a:endParaRPr>
          </a:p>
          <a:p>
            <a:pPr marL="25400" lvl="0" indent="0" algn="l" rtl="0">
              <a:lnSpc>
                <a:spcPct val="100000"/>
              </a:lnSpc>
              <a:spcBef>
                <a:spcPts val="640"/>
              </a:spcBef>
              <a:spcAft>
                <a:spcPts val="0"/>
              </a:spcAft>
              <a:buSzPts val="3200"/>
              <a:buNone/>
            </a:pPr>
            <a:r>
              <a:rPr lang="en-IN" sz="2400">
                <a:latin typeface="Times New Roman"/>
                <a:ea typeface="Times New Roman"/>
                <a:cs typeface="Times New Roman"/>
                <a:sym typeface="Times New Roman"/>
              </a:rPr>
              <a:t>8. For every test data point, predict it's label based on 5 nearest neighbours in this model. The majority class will be assigned to the test data point</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predicted_labels = NNH.predict(X_test)</a:t>
            </a:r>
            <a:endParaRPr/>
          </a:p>
          <a:p>
            <a:pPr marL="25400" lvl="0" indent="0" algn="l" rtl="0">
              <a:lnSpc>
                <a:spcPct val="100000"/>
              </a:lnSpc>
              <a:spcBef>
                <a:spcPts val="640"/>
              </a:spcBef>
              <a:spcAft>
                <a:spcPts val="0"/>
              </a:spcAft>
              <a:buSzPts val="3200"/>
              <a:buNone/>
            </a:pPr>
            <a:r>
              <a:rPr lang="en-IN" sz="2000" i="1">
                <a:solidFill>
                  <a:srgbClr val="0070C0"/>
                </a:solidFill>
                <a:latin typeface="Times New Roman"/>
                <a:ea typeface="Times New Roman"/>
                <a:cs typeface="Times New Roman"/>
                <a:sym typeface="Times New Roman"/>
              </a:rPr>
              <a:t>NNH.score(X_test, y_test)</a:t>
            </a:r>
            <a:endParaRPr/>
          </a:p>
          <a:p>
            <a:pPr marL="25400" lvl="0" indent="0" algn="l" rtl="0">
              <a:lnSpc>
                <a:spcPct val="100000"/>
              </a:lnSpc>
              <a:spcBef>
                <a:spcPts val="640"/>
              </a:spcBef>
              <a:spcAft>
                <a:spcPts val="0"/>
              </a:spcAft>
              <a:buSzPts val="3200"/>
              <a:buNone/>
            </a:pPr>
            <a:endParaRPr sz="2000" i="1">
              <a:solidFill>
                <a:srgbClr val="0070C0"/>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4"/>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sz="3600">
                <a:latin typeface="Calibri"/>
                <a:ea typeface="Calibri"/>
                <a:cs typeface="Calibri"/>
                <a:sym typeface="Calibri"/>
              </a:rPr>
              <a:t>Case Study </a:t>
            </a:r>
            <a:endParaRPr sz="3600">
              <a:latin typeface="Calibri"/>
              <a:ea typeface="Calibri"/>
              <a:cs typeface="Calibri"/>
              <a:sym typeface="Calibri"/>
            </a:endParaRPr>
          </a:p>
        </p:txBody>
      </p:sp>
      <p:sp>
        <p:nvSpPr>
          <p:cNvPr id="166" name="Google Shape;166;p24"/>
          <p:cNvSpPr txBox="1">
            <a:spLocks noGrp="1"/>
          </p:cNvSpPr>
          <p:nvPr>
            <p:ph type="body" idx="1"/>
          </p:nvPr>
        </p:nvSpPr>
        <p:spPr>
          <a:xfrm>
            <a:off x="609600" y="1600200"/>
            <a:ext cx="11090400" cy="5241900"/>
          </a:xfrm>
          <a:prstGeom prst="rect">
            <a:avLst/>
          </a:prstGeom>
        </p:spPr>
        <p:txBody>
          <a:bodyPr spcFirstLastPara="1" wrap="square" lIns="91425" tIns="45700" rIns="91425" bIns="45700" anchor="t" anchorCtr="0">
            <a:noAutofit/>
          </a:bodyPr>
          <a:lstStyle/>
          <a:p>
            <a:pPr marL="0" marR="190500" lvl="0" indent="0" algn="l" rtl="0">
              <a:spcBef>
                <a:spcPts val="1000"/>
              </a:spcBef>
              <a:spcAft>
                <a:spcPts val="0"/>
              </a:spcAft>
              <a:buClr>
                <a:schemeClr val="dk1"/>
              </a:buClr>
              <a:buSzPts val="1100"/>
              <a:buFont typeface="Arial"/>
              <a:buNone/>
            </a:pPr>
            <a:r>
              <a:rPr lang="en-IN" sz="4400" b="1">
                <a:latin typeface="Corbel"/>
                <a:ea typeface="Corbel"/>
                <a:cs typeface="Corbel"/>
                <a:sym typeface="Corbel"/>
              </a:rPr>
              <a:t>Context:</a:t>
            </a:r>
            <a:endParaRPr sz="4400" b="1">
              <a:latin typeface="Corbel"/>
              <a:ea typeface="Corbel"/>
              <a:cs typeface="Corbel"/>
              <a:sym typeface="Corbel"/>
            </a:endParaRPr>
          </a:p>
          <a:p>
            <a:pPr marL="0" lvl="0" indent="0" algn="l" rtl="0">
              <a:lnSpc>
                <a:spcPct val="115000"/>
              </a:lnSpc>
              <a:spcBef>
                <a:spcPts val="1100"/>
              </a:spcBef>
              <a:spcAft>
                <a:spcPts val="0"/>
              </a:spcAft>
              <a:buNone/>
            </a:pPr>
            <a:r>
              <a:rPr lang="en-IN" sz="2400">
                <a:latin typeface="Corbel"/>
                <a:ea typeface="Corbel"/>
                <a:cs typeface="Corbel"/>
                <a:sym typeface="Corbel"/>
              </a:rPr>
              <a:t>The dataset to be audited was provided which consists of a wide variety of intrusions simulated in a military network environment It created an environment to acquire raw TCP/IP dump data for a network by simulating a typical US Air Force LAN. The LAN was focused like a real environment and blasted with multiple attacks. For each TCP/IP connection, 41 quantitative and qualitative features are obtained from normal and attack data (3 qualitative and 38 quantitative features) .</a:t>
            </a:r>
            <a:endParaRPr sz="2400">
              <a:latin typeface="Corbel"/>
              <a:ea typeface="Corbel"/>
              <a:cs typeface="Corbel"/>
              <a:sym typeface="Corbel"/>
            </a:endParaRPr>
          </a:p>
          <a:p>
            <a:pPr marL="0" lvl="0" indent="0" algn="l" rtl="0">
              <a:lnSpc>
                <a:spcPct val="115000"/>
              </a:lnSpc>
              <a:spcBef>
                <a:spcPts val="1100"/>
              </a:spcBef>
              <a:spcAft>
                <a:spcPts val="0"/>
              </a:spcAft>
              <a:buNone/>
            </a:pPr>
            <a:r>
              <a:rPr lang="en-IN" sz="2400">
                <a:latin typeface="Corbel"/>
                <a:ea typeface="Corbel"/>
                <a:cs typeface="Corbel"/>
                <a:sym typeface="Corbel"/>
              </a:rPr>
              <a:t>The class variable has two categories: </a:t>
            </a:r>
            <a:endParaRPr sz="2400">
              <a:latin typeface="Corbel"/>
              <a:ea typeface="Corbel"/>
              <a:cs typeface="Corbel"/>
              <a:sym typeface="Corbel"/>
            </a:endParaRPr>
          </a:p>
          <a:p>
            <a:pPr marL="0" lvl="0" indent="0" algn="l" rtl="0">
              <a:lnSpc>
                <a:spcPct val="115000"/>
              </a:lnSpc>
              <a:spcBef>
                <a:spcPts val="1100"/>
              </a:spcBef>
              <a:spcAft>
                <a:spcPts val="0"/>
              </a:spcAft>
              <a:buNone/>
            </a:pPr>
            <a:r>
              <a:rPr lang="en-IN" sz="2400">
                <a:latin typeface="Corbel"/>
                <a:ea typeface="Corbel"/>
                <a:cs typeface="Corbel"/>
                <a:sym typeface="Corbel"/>
              </a:rPr>
              <a:t>• Normal </a:t>
            </a:r>
            <a:endParaRPr sz="2400">
              <a:latin typeface="Corbel"/>
              <a:ea typeface="Corbel"/>
              <a:cs typeface="Corbel"/>
              <a:sym typeface="Corbel"/>
            </a:endParaRPr>
          </a:p>
          <a:p>
            <a:pPr marL="0" lvl="0" indent="0" algn="l" rtl="0">
              <a:lnSpc>
                <a:spcPct val="115000"/>
              </a:lnSpc>
              <a:spcBef>
                <a:spcPts val="1100"/>
              </a:spcBef>
              <a:spcAft>
                <a:spcPts val="0"/>
              </a:spcAft>
              <a:buClr>
                <a:schemeClr val="dk1"/>
              </a:buClr>
              <a:buSzPts val="1100"/>
              <a:buFont typeface="Arial"/>
              <a:buNone/>
            </a:pPr>
            <a:r>
              <a:rPr lang="en-IN" sz="2400">
                <a:latin typeface="Corbel"/>
                <a:ea typeface="Corbel"/>
                <a:cs typeface="Corbel"/>
                <a:sym typeface="Corbel"/>
              </a:rPr>
              <a:t>• Anomalous</a:t>
            </a:r>
            <a:endParaRPr sz="2400">
              <a:latin typeface="Corbel"/>
              <a:ea typeface="Corbel"/>
              <a:cs typeface="Corbel"/>
              <a:sym typeface="Corbel"/>
            </a:endParaRPr>
          </a:p>
          <a:p>
            <a:pPr marL="0" lvl="0" indent="0" algn="l" rtl="0">
              <a:spcBef>
                <a:spcPts val="640"/>
              </a:spcBef>
              <a:spcAft>
                <a:spcPts val="0"/>
              </a:spcAft>
              <a:buNone/>
            </a:pPr>
            <a:endParaRPr sz="2400"/>
          </a:p>
        </p:txBody>
      </p:sp>
      <p:sp>
        <p:nvSpPr>
          <p:cNvPr id="167" name="Google Shape;167;p24"/>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Dataset Info</a:t>
            </a:r>
            <a:endParaRPr/>
          </a:p>
        </p:txBody>
      </p:sp>
      <p:sp>
        <p:nvSpPr>
          <p:cNvPr id="174" name="Google Shape;174;p25"/>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marR="190500" lvl="0" indent="0" algn="l" rtl="0">
              <a:spcBef>
                <a:spcPts val="1000"/>
              </a:spcBef>
              <a:spcAft>
                <a:spcPts val="0"/>
              </a:spcAft>
              <a:buClr>
                <a:schemeClr val="dk1"/>
              </a:buClr>
              <a:buSzPts val="1100"/>
              <a:buFont typeface="Arial"/>
              <a:buNone/>
            </a:pPr>
            <a:r>
              <a:rPr lang="en-IN" sz="2400" b="1">
                <a:latin typeface="Arial"/>
                <a:ea typeface="Arial"/>
                <a:cs typeface="Arial"/>
                <a:sym typeface="Arial"/>
              </a:rPr>
              <a:t>Dataset:</a:t>
            </a:r>
            <a:endParaRPr sz="2400" b="1">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r>
              <a:rPr lang="en-IN" sz="2400" u="sng">
                <a:solidFill>
                  <a:srgbClr val="337AB7"/>
                </a:solidFill>
                <a:latin typeface="Arial"/>
                <a:ea typeface="Arial"/>
                <a:cs typeface="Arial"/>
                <a:sym typeface="Arial"/>
                <a:hlinkClick r:id="rId3"/>
              </a:rPr>
              <a:t>https://www.kaggle.com/what0919/intrusion-detection</a:t>
            </a:r>
            <a:endParaRPr sz="2400" u="sng">
              <a:solidFill>
                <a:srgbClr val="337AB7"/>
              </a:solidFill>
              <a:latin typeface="Arial"/>
              <a:ea typeface="Arial"/>
              <a:cs typeface="Arial"/>
              <a:sym typeface="Arial"/>
              <a:hlinkClick r:id="rId3"/>
            </a:endParaRPr>
          </a:p>
          <a:p>
            <a:pPr marL="0" lvl="0" indent="0" algn="l" rtl="0">
              <a:lnSpc>
                <a:spcPct val="115000"/>
              </a:lnSpc>
              <a:spcBef>
                <a:spcPts val="1100"/>
              </a:spcBef>
              <a:spcAft>
                <a:spcPts val="0"/>
              </a:spcAft>
              <a:buNone/>
            </a:pPr>
            <a:r>
              <a:rPr lang="en-IN" sz="2400">
                <a:latin typeface="Arial"/>
                <a:ea typeface="Arial"/>
                <a:cs typeface="Arial"/>
                <a:sym typeface="Arial"/>
              </a:rPr>
              <a:t>Data basically represents the packet data for a time duration of 2 seconds. </a:t>
            </a:r>
            <a:endParaRPr sz="2400">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r>
              <a:rPr lang="en-IN" sz="2400">
                <a:latin typeface="Arial"/>
                <a:ea typeface="Arial"/>
                <a:cs typeface="Arial"/>
                <a:sym typeface="Arial"/>
              </a:rPr>
              <a:t>1-9 Columns: basic features of packet (type 1)</a:t>
            </a:r>
            <a:endParaRPr sz="2400">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r>
              <a:rPr lang="en-IN" sz="2400">
                <a:latin typeface="Arial"/>
                <a:ea typeface="Arial"/>
                <a:cs typeface="Arial"/>
                <a:sym typeface="Arial"/>
              </a:rPr>
              <a:t>10-22 columns: employ the content features (type 2)</a:t>
            </a:r>
            <a:endParaRPr sz="2400">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r>
              <a:rPr lang="en-IN" sz="2400">
                <a:latin typeface="Arial"/>
                <a:ea typeface="Arial"/>
                <a:cs typeface="Arial"/>
                <a:sym typeface="Arial"/>
              </a:rPr>
              <a:t>23-31 columns: employ the traffic features with 2 seconds of time window (type 4)</a:t>
            </a:r>
            <a:endParaRPr sz="2400">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r>
              <a:rPr lang="en-IN" sz="2400">
                <a:latin typeface="Arial"/>
                <a:ea typeface="Arial"/>
                <a:cs typeface="Arial"/>
                <a:sym typeface="Arial"/>
              </a:rPr>
              <a:t>32-41 columns: employ the host based features</a:t>
            </a:r>
            <a:endParaRPr sz="2400">
              <a:latin typeface="Arial"/>
              <a:ea typeface="Arial"/>
              <a:cs typeface="Arial"/>
              <a:sym typeface="Arial"/>
            </a:endParaRPr>
          </a:p>
          <a:p>
            <a:pPr marL="0" lvl="0" indent="0" algn="l" rtl="0">
              <a:spcBef>
                <a:spcPts val="640"/>
              </a:spcBef>
              <a:spcAft>
                <a:spcPts val="0"/>
              </a:spcAft>
              <a:buNone/>
            </a:pPr>
            <a:endParaRPr/>
          </a:p>
        </p:txBody>
      </p:sp>
      <p:sp>
        <p:nvSpPr>
          <p:cNvPr id="175" name="Google Shape;175;p25"/>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6"/>
          <p:cNvSpPr txBox="1">
            <a:spLocks noGrp="1"/>
          </p:cNvSpPr>
          <p:nvPr>
            <p:ph type="title"/>
          </p:nvPr>
        </p:nvSpPr>
        <p:spPr>
          <a:xfrm>
            <a:off x="609600" y="274637"/>
            <a:ext cx="10972800" cy="11430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IN"/>
              <a:t>Objective and Steps</a:t>
            </a:r>
            <a:endParaRPr/>
          </a:p>
        </p:txBody>
      </p:sp>
      <p:sp>
        <p:nvSpPr>
          <p:cNvPr id="182" name="Google Shape;182;p26"/>
          <p:cNvSpPr txBox="1">
            <a:spLocks noGrp="1"/>
          </p:cNvSpPr>
          <p:nvPr>
            <p:ph type="body" idx="1"/>
          </p:nvPr>
        </p:nvSpPr>
        <p:spPr>
          <a:xfrm>
            <a:off x="609600" y="1600200"/>
            <a:ext cx="10972800" cy="4526100"/>
          </a:xfrm>
          <a:prstGeom prst="rect">
            <a:avLst/>
          </a:prstGeom>
        </p:spPr>
        <p:txBody>
          <a:bodyPr spcFirstLastPara="1" wrap="square" lIns="91425" tIns="45700" rIns="91425" bIns="45700" anchor="t" anchorCtr="0">
            <a:noAutofit/>
          </a:bodyPr>
          <a:lstStyle/>
          <a:p>
            <a:pPr marL="0" lvl="0" indent="0" algn="l" rtl="0">
              <a:lnSpc>
                <a:spcPct val="115000"/>
              </a:lnSpc>
              <a:spcBef>
                <a:spcPts val="1100"/>
              </a:spcBef>
              <a:spcAft>
                <a:spcPts val="0"/>
              </a:spcAft>
              <a:buNone/>
            </a:pPr>
            <a:r>
              <a:rPr lang="en-IN" sz="2400" dirty="0">
                <a:latin typeface="Arial"/>
                <a:ea typeface="Arial"/>
                <a:cs typeface="Arial"/>
                <a:sym typeface="Arial"/>
              </a:rPr>
              <a:t>To detect Network Intrusion using KNN</a:t>
            </a:r>
            <a:endParaRPr sz="2400" dirty="0">
              <a:latin typeface="Arial"/>
              <a:ea typeface="Arial"/>
              <a:cs typeface="Arial"/>
              <a:sym typeface="Arial"/>
            </a:endParaRPr>
          </a:p>
          <a:p>
            <a:pPr marL="0" lvl="0" indent="0" algn="l" rtl="0">
              <a:lnSpc>
                <a:spcPct val="115000"/>
              </a:lnSpc>
              <a:spcBef>
                <a:spcPts val="1100"/>
              </a:spcBef>
              <a:spcAft>
                <a:spcPts val="0"/>
              </a:spcAft>
              <a:buNone/>
            </a:pPr>
            <a:r>
              <a:rPr lang="en-IN" sz="2400" b="1" dirty="0">
                <a:latin typeface="Arial"/>
                <a:ea typeface="Arial"/>
                <a:cs typeface="Arial"/>
                <a:sym typeface="Arial"/>
              </a:rPr>
              <a:t>Steps:</a:t>
            </a:r>
            <a:endParaRPr sz="2400" b="1" dirty="0">
              <a:latin typeface="Arial"/>
              <a:ea typeface="Arial"/>
              <a:cs typeface="Arial"/>
              <a:sym typeface="Arial"/>
            </a:endParaRPr>
          </a:p>
          <a:p>
            <a:pPr marL="457200" lvl="0" indent="-381000" algn="l" rtl="0">
              <a:lnSpc>
                <a:spcPct val="115000"/>
              </a:lnSpc>
              <a:spcBef>
                <a:spcPts val="1100"/>
              </a:spcBef>
              <a:spcAft>
                <a:spcPts val="0"/>
              </a:spcAft>
              <a:buSzPts val="2400"/>
              <a:buFont typeface="Arial"/>
              <a:buAutoNum type="arabicPeriod"/>
            </a:pPr>
            <a:r>
              <a:rPr lang="en-IN" sz="2400" dirty="0">
                <a:latin typeface="Arial"/>
                <a:ea typeface="Arial"/>
                <a:cs typeface="Arial"/>
                <a:sym typeface="Arial"/>
              </a:rPr>
              <a:t>Import Libraries and Data</a:t>
            </a:r>
            <a:endParaRPr sz="2400" dirty="0">
              <a:latin typeface="Arial"/>
              <a:ea typeface="Arial"/>
              <a:cs typeface="Arial"/>
              <a:sym typeface="Arial"/>
            </a:endParaRPr>
          </a:p>
          <a:p>
            <a:pPr marL="457200" lvl="0" indent="-381000" algn="l" rtl="0">
              <a:lnSpc>
                <a:spcPct val="115000"/>
              </a:lnSpc>
              <a:spcBef>
                <a:spcPts val="0"/>
              </a:spcBef>
              <a:spcAft>
                <a:spcPts val="0"/>
              </a:spcAft>
              <a:buSzPts val="2400"/>
              <a:buFont typeface="Arial"/>
              <a:buAutoNum type="arabicPeriod"/>
            </a:pPr>
            <a:r>
              <a:rPr lang="en-IN" sz="2400" dirty="0">
                <a:latin typeface="Arial"/>
                <a:ea typeface="Arial"/>
                <a:cs typeface="Arial"/>
                <a:sym typeface="Arial"/>
              </a:rPr>
              <a:t>Data Preparation and analysis(standardization)</a:t>
            </a:r>
            <a:endParaRPr sz="2400" dirty="0">
              <a:latin typeface="Arial"/>
              <a:ea typeface="Arial"/>
              <a:cs typeface="Arial"/>
              <a:sym typeface="Arial"/>
            </a:endParaRPr>
          </a:p>
          <a:p>
            <a:pPr marL="457200" lvl="0" indent="-381000" algn="l" rtl="0">
              <a:lnSpc>
                <a:spcPct val="115000"/>
              </a:lnSpc>
              <a:spcBef>
                <a:spcPts val="0"/>
              </a:spcBef>
              <a:spcAft>
                <a:spcPts val="0"/>
              </a:spcAft>
              <a:buSzPts val="2400"/>
              <a:buFont typeface="Arial"/>
              <a:buAutoNum type="arabicPeriod"/>
            </a:pPr>
            <a:r>
              <a:rPr lang="en-IN" sz="2400" dirty="0">
                <a:latin typeface="Arial"/>
                <a:ea typeface="Arial"/>
                <a:cs typeface="Arial"/>
                <a:sym typeface="Arial"/>
              </a:rPr>
              <a:t>Split the dataset into training and test datasets</a:t>
            </a:r>
            <a:endParaRPr sz="2400" dirty="0">
              <a:latin typeface="Arial"/>
              <a:ea typeface="Arial"/>
              <a:cs typeface="Arial"/>
              <a:sym typeface="Arial"/>
            </a:endParaRPr>
          </a:p>
          <a:p>
            <a:pPr marL="457200" lvl="0" indent="-381000" algn="l" rtl="0">
              <a:lnSpc>
                <a:spcPct val="115000"/>
              </a:lnSpc>
              <a:spcBef>
                <a:spcPts val="0"/>
              </a:spcBef>
              <a:spcAft>
                <a:spcPts val="0"/>
              </a:spcAft>
              <a:buSzPts val="2400"/>
              <a:buAutoNum type="arabicPeriod"/>
            </a:pPr>
            <a:r>
              <a:rPr lang="en-IN" sz="2400" dirty="0">
                <a:latin typeface="Arial"/>
                <a:ea typeface="Arial"/>
                <a:cs typeface="Arial"/>
                <a:sym typeface="Arial"/>
              </a:rPr>
              <a:t>Build the model and train and test on training and test sets respectively using </a:t>
            </a:r>
            <a:r>
              <a:rPr lang="en-IN" sz="2400" dirty="0" err="1">
                <a:latin typeface="Arial"/>
                <a:ea typeface="Arial"/>
                <a:cs typeface="Arial"/>
                <a:sym typeface="Arial"/>
              </a:rPr>
              <a:t>scikit</a:t>
            </a:r>
            <a:r>
              <a:rPr lang="en-IN" sz="2400" dirty="0">
                <a:latin typeface="Arial"/>
                <a:ea typeface="Arial"/>
                <a:cs typeface="Arial"/>
                <a:sym typeface="Arial"/>
              </a:rPr>
              <a:t>-learn. Print the Accuracy of the model with different values of k=3,5,9</a:t>
            </a:r>
            <a:endParaRPr sz="2400" dirty="0">
              <a:latin typeface="Arial"/>
              <a:ea typeface="Arial"/>
              <a:cs typeface="Arial"/>
              <a:sym typeface="Arial"/>
            </a:endParaRPr>
          </a:p>
        </p:txBody>
      </p:sp>
      <p:sp>
        <p:nvSpPr>
          <p:cNvPr id="183" name="Google Shape;183;p26"/>
          <p:cNvSpPr txBox="1">
            <a:spLocks noGrp="1"/>
          </p:cNvSpPr>
          <p:nvPr>
            <p:ph type="sldNum" idx="12"/>
          </p:nvPr>
        </p:nvSpPr>
        <p:spPr>
          <a:xfrm>
            <a:off x="8737600" y="6477000"/>
            <a:ext cx="28449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595959"/>
              </a:buClr>
              <a:buSzPts val="1400"/>
              <a:buFont typeface="Candara"/>
              <a:buNone/>
            </a:pPr>
            <a:fld id="{00000000-1234-1234-1234-123412341234}" type="slidenum">
              <a:rPr lang="en-I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p:nvPr/>
        </p:nvSpPr>
        <p:spPr>
          <a:xfrm>
            <a:off x="4219575" y="4572000"/>
            <a:ext cx="3454400" cy="9239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accent1"/>
              </a:buClr>
              <a:buSzPts val="5400"/>
              <a:buFont typeface="Times New Roman"/>
              <a:buNone/>
            </a:pPr>
            <a:r>
              <a:rPr lang="en-IN" sz="5400" b="1" i="0" u="none" strike="noStrike" cap="none">
                <a:solidFill>
                  <a:schemeClr val="accent1"/>
                </a:solidFill>
                <a:latin typeface="Times New Roman"/>
                <a:ea typeface="Times New Roman"/>
                <a:cs typeface="Times New Roman"/>
                <a:sym typeface="Times New Roman"/>
              </a:rPr>
              <a:t>Questions?</a:t>
            </a:r>
            <a:endParaRPr sz="1400" b="0" i="0" u="none" strike="noStrike" cap="none">
              <a:solidFill>
                <a:srgbClr val="000000"/>
              </a:solidFill>
              <a:latin typeface="Arial"/>
              <a:ea typeface="Arial"/>
              <a:cs typeface="Arial"/>
              <a:sym typeface="Arial"/>
            </a:endParaRPr>
          </a:p>
        </p:txBody>
      </p:sp>
      <p:pic>
        <p:nvPicPr>
          <p:cNvPr id="189" name="Google Shape;189;p27"/>
          <p:cNvPicPr preferRelativeResize="0"/>
          <p:nvPr/>
        </p:nvPicPr>
        <p:blipFill rotWithShape="1">
          <a:blip r:embed="rId3">
            <a:alphaModFix/>
          </a:blip>
          <a:srcRect/>
          <a:stretch/>
        </p:blipFill>
        <p:spPr>
          <a:xfrm>
            <a:off x="7639050" y="3798887"/>
            <a:ext cx="3028950" cy="3028950"/>
          </a:xfrm>
          <a:prstGeom prst="rect">
            <a:avLst/>
          </a:prstGeom>
          <a:noFill/>
          <a:ln>
            <a:noFill/>
          </a:ln>
        </p:spPr>
      </p:pic>
      <p:pic>
        <p:nvPicPr>
          <p:cNvPr id="190" name="Google Shape;190;p27"/>
          <p:cNvPicPr preferRelativeResize="0"/>
          <p:nvPr/>
        </p:nvPicPr>
        <p:blipFill rotWithShape="1">
          <a:blip r:embed="rId4">
            <a:alphaModFix/>
          </a:blip>
          <a:srcRect/>
          <a:stretch/>
        </p:blipFill>
        <p:spPr>
          <a:xfrm>
            <a:off x="1584325" y="1450975"/>
            <a:ext cx="4359275" cy="2663825"/>
          </a:xfrm>
          <a:prstGeom prst="rect">
            <a:avLst/>
          </a:prstGeom>
          <a:noFill/>
          <a:ln>
            <a:noFill/>
          </a:ln>
        </p:spPr>
      </p:pic>
      <p:sp>
        <p:nvSpPr>
          <p:cNvPr id="191" name="Google Shape;191;p27"/>
          <p:cNvSpPr txBox="1"/>
          <p:nvPr/>
        </p:nvSpPr>
        <p:spPr>
          <a:xfrm>
            <a:off x="8737600" y="6356350"/>
            <a:ext cx="284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95959"/>
              </a:buClr>
              <a:buSzPts val="1400"/>
              <a:buFont typeface="Candara"/>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FCEB8-503B-A84A-828A-D0CD7B851CEF}"/>
              </a:ext>
            </a:extLst>
          </p:cNvPr>
          <p:cNvSpPr>
            <a:spLocks noGrp="1"/>
          </p:cNvSpPr>
          <p:nvPr>
            <p:ph type="title"/>
          </p:nvPr>
        </p:nvSpPr>
        <p:spPr>
          <a:xfrm>
            <a:off x="8890497" y="2228626"/>
            <a:ext cx="3161016" cy="3153753"/>
          </a:xfrm>
        </p:spPr>
        <p:txBody>
          <a:bodyPr vert="horz" lIns="91440" tIns="45720" rIns="91440" bIns="45720" rtlCol="0" anchor="b">
            <a:normAutofit/>
          </a:bodyPr>
          <a:lstStyle/>
          <a:p>
            <a:pPr algn="ctr"/>
            <a:r>
              <a:rPr lang="en-US" sz="5400" b="0" i="0" kern="1200" dirty="0">
                <a:solidFill>
                  <a:srgbClr val="00B0F0"/>
                </a:solidFill>
                <a:latin typeface="+mj-lt"/>
                <a:ea typeface="+mj-ea"/>
                <a:cs typeface="+mj-cs"/>
              </a:rPr>
              <a:t>What </a:t>
            </a:r>
            <a:br>
              <a:rPr lang="en-US" sz="5400" b="0" i="0" kern="1200" dirty="0">
                <a:solidFill>
                  <a:srgbClr val="00B0F0"/>
                </a:solidFill>
                <a:latin typeface="+mj-lt"/>
                <a:ea typeface="+mj-ea"/>
                <a:cs typeface="+mj-cs"/>
              </a:rPr>
            </a:br>
            <a:r>
              <a:rPr lang="en-US" sz="5400" b="0" i="0" kern="1200" dirty="0">
                <a:solidFill>
                  <a:srgbClr val="00B0F0"/>
                </a:solidFill>
                <a:latin typeface="+mj-lt"/>
                <a:ea typeface="+mj-ea"/>
                <a:cs typeface="+mj-cs"/>
              </a:rPr>
              <a:t>k-NN does</a:t>
            </a:r>
          </a:p>
        </p:txBody>
      </p:sp>
      <p:pic>
        <p:nvPicPr>
          <p:cNvPr id="7" name="Picture 6">
            <a:extLst>
              <a:ext uri="{FF2B5EF4-FFF2-40B4-BE49-F238E27FC236}">
                <a16:creationId xmlns:a16="http://schemas.microsoft.com/office/drawing/2014/main" id="{7A7F3B54-18E7-D84A-BE51-8ECF2427E142}"/>
              </a:ext>
            </a:extLst>
          </p:cNvPr>
          <p:cNvPicPr>
            <a:picLocks noChangeAspect="1"/>
          </p:cNvPicPr>
          <p:nvPr/>
        </p:nvPicPr>
        <p:blipFill>
          <a:blip r:embed="rId2"/>
          <a:stretch>
            <a:fillRect/>
          </a:stretch>
        </p:blipFill>
        <p:spPr>
          <a:xfrm>
            <a:off x="738756" y="122308"/>
            <a:ext cx="3863303" cy="3786038"/>
          </a:xfrm>
          <a:prstGeom prst="rect">
            <a:avLst/>
          </a:prstGeom>
        </p:spPr>
      </p:pic>
      <p:pic>
        <p:nvPicPr>
          <p:cNvPr id="9" name="Picture 8">
            <a:extLst>
              <a:ext uri="{FF2B5EF4-FFF2-40B4-BE49-F238E27FC236}">
                <a16:creationId xmlns:a16="http://schemas.microsoft.com/office/drawing/2014/main" id="{3F25F853-22D2-CE45-B5FC-789FD7FF0CB1}"/>
              </a:ext>
            </a:extLst>
          </p:cNvPr>
          <p:cNvPicPr>
            <a:picLocks noChangeAspect="1"/>
          </p:cNvPicPr>
          <p:nvPr/>
        </p:nvPicPr>
        <p:blipFill>
          <a:blip r:embed="rId3"/>
          <a:stretch>
            <a:fillRect/>
          </a:stretch>
        </p:blipFill>
        <p:spPr>
          <a:xfrm>
            <a:off x="1720995" y="4014408"/>
            <a:ext cx="1898825" cy="1367971"/>
          </a:xfrm>
          <a:prstGeom prst="rect">
            <a:avLst/>
          </a:prstGeom>
        </p:spPr>
      </p:pic>
      <p:pic>
        <p:nvPicPr>
          <p:cNvPr id="15" name="Picture 14">
            <a:extLst>
              <a:ext uri="{FF2B5EF4-FFF2-40B4-BE49-F238E27FC236}">
                <a16:creationId xmlns:a16="http://schemas.microsoft.com/office/drawing/2014/main" id="{F5BE202E-6CDA-2541-B57E-6CFBBB1EBA84}"/>
              </a:ext>
            </a:extLst>
          </p:cNvPr>
          <p:cNvPicPr>
            <a:picLocks noChangeAspect="1"/>
          </p:cNvPicPr>
          <p:nvPr/>
        </p:nvPicPr>
        <p:blipFill>
          <a:blip r:embed="rId4"/>
          <a:stretch>
            <a:fillRect/>
          </a:stretch>
        </p:blipFill>
        <p:spPr>
          <a:xfrm>
            <a:off x="4602059" y="3321654"/>
            <a:ext cx="4027035" cy="3536346"/>
          </a:xfrm>
          <a:prstGeom prst="rect">
            <a:avLst/>
          </a:prstGeom>
        </p:spPr>
      </p:pic>
      <p:sp>
        <p:nvSpPr>
          <p:cNvPr id="20" name="TextBox 19">
            <a:extLst>
              <a:ext uri="{FF2B5EF4-FFF2-40B4-BE49-F238E27FC236}">
                <a16:creationId xmlns:a16="http://schemas.microsoft.com/office/drawing/2014/main" id="{440BB2FA-119B-DA4C-A175-D907A16A1AB5}"/>
              </a:ext>
            </a:extLst>
          </p:cNvPr>
          <p:cNvSpPr txBox="1"/>
          <p:nvPr/>
        </p:nvSpPr>
        <p:spPr>
          <a:xfrm>
            <a:off x="4602059" y="1368038"/>
            <a:ext cx="7378324" cy="707886"/>
          </a:xfrm>
          <a:prstGeom prst="rect">
            <a:avLst/>
          </a:prstGeom>
          <a:noFill/>
        </p:spPr>
        <p:txBody>
          <a:bodyPr wrap="square" rtlCol="0">
            <a:spAutoFit/>
          </a:bodyPr>
          <a:lstStyle/>
          <a:p>
            <a:r>
              <a:rPr lang="en-US" sz="2000" dirty="0">
                <a:solidFill>
                  <a:srgbClr val="002060"/>
                </a:solidFill>
                <a:latin typeface="Abadi" panose="020F0502020204030204" pitchFamily="34" charset="0"/>
                <a:cs typeface="Abadi" panose="020F0502020204030204" pitchFamily="34" charset="0"/>
              </a:rPr>
              <a:t>Whether a new point should be</a:t>
            </a:r>
          </a:p>
          <a:p>
            <a:r>
              <a:rPr lang="en-US" sz="2000" dirty="0">
                <a:solidFill>
                  <a:srgbClr val="002060"/>
                </a:solidFill>
                <a:latin typeface="Abadi" panose="020F0502020204030204" pitchFamily="34" charset="0"/>
                <a:cs typeface="Abadi" panose="020F0502020204030204" pitchFamily="34" charset="0"/>
              </a:rPr>
              <a:t>Classified as Red Point or Green Point, This is where k-NN comes. </a:t>
            </a:r>
          </a:p>
        </p:txBody>
      </p:sp>
    </p:spTree>
    <p:extLst>
      <p:ext uri="{BB962C8B-B14F-4D97-AF65-F5344CB8AC3E}">
        <p14:creationId xmlns:p14="http://schemas.microsoft.com/office/powerpoint/2010/main" val="1648772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7C4FC-3B39-CF42-BB32-E25FD3CE7F0F}"/>
              </a:ext>
            </a:extLst>
          </p:cNvPr>
          <p:cNvSpPr>
            <a:spLocks noGrp="1"/>
          </p:cNvSpPr>
          <p:nvPr>
            <p:ph type="title"/>
          </p:nvPr>
        </p:nvSpPr>
        <p:spPr/>
        <p:txBody>
          <a:bodyPr/>
          <a:lstStyle/>
          <a:p>
            <a:r>
              <a:rPr lang="en-US" dirty="0">
                <a:solidFill>
                  <a:srgbClr val="00B0F0"/>
                </a:solidFill>
              </a:rPr>
              <a:t>Euclidean Distance</a:t>
            </a:r>
          </a:p>
        </p:txBody>
      </p:sp>
      <p:pic>
        <p:nvPicPr>
          <p:cNvPr id="4" name="Picture 3">
            <a:extLst>
              <a:ext uri="{FF2B5EF4-FFF2-40B4-BE49-F238E27FC236}">
                <a16:creationId xmlns:a16="http://schemas.microsoft.com/office/drawing/2014/main" id="{4FE3E3F2-87A9-4D46-998F-AE700FE938E1}"/>
              </a:ext>
            </a:extLst>
          </p:cNvPr>
          <p:cNvPicPr>
            <a:picLocks noChangeAspect="1"/>
          </p:cNvPicPr>
          <p:nvPr/>
        </p:nvPicPr>
        <p:blipFill>
          <a:blip r:embed="rId2">
            <a:extLst>
              <a:ext uri="{BEBA8EAE-BF5A-486C-A8C5-ECC9F3942E4B}">
                <a14:imgProps xmlns:a14="http://schemas.microsoft.com/office/drawing/2010/main">
                  <a14:imgLayer>
                    <a14:imgEffect>
                      <a14:sharpenSoften amount="27000"/>
                    </a14:imgEffect>
                  </a14:imgLayer>
                </a14:imgProps>
              </a:ext>
            </a:extLst>
          </a:blip>
          <a:stretch>
            <a:fillRect/>
          </a:stretch>
        </p:blipFill>
        <p:spPr>
          <a:xfrm>
            <a:off x="443728" y="1956090"/>
            <a:ext cx="4273415" cy="4187948"/>
          </a:xfrm>
          <a:prstGeom prst="rect">
            <a:avLst/>
          </a:prstGeom>
        </p:spPr>
      </p:pic>
      <p:pic>
        <p:nvPicPr>
          <p:cNvPr id="6" name="Picture 5">
            <a:extLst>
              <a:ext uri="{FF2B5EF4-FFF2-40B4-BE49-F238E27FC236}">
                <a16:creationId xmlns:a16="http://schemas.microsoft.com/office/drawing/2014/main" id="{F47A6C8D-187A-114F-B689-76AC7FD3A157}"/>
              </a:ext>
            </a:extLst>
          </p:cNvPr>
          <p:cNvPicPr>
            <a:picLocks noChangeAspect="1"/>
          </p:cNvPicPr>
          <p:nvPr/>
        </p:nvPicPr>
        <p:blipFill>
          <a:blip r:embed="rId3">
            <a:extLst>
              <a:ext uri="{BEBA8EAE-BF5A-486C-A8C5-ECC9F3942E4B}">
                <a14:imgProps xmlns:a14="http://schemas.microsoft.com/office/drawing/2010/main">
                  <a14:imgLayer>
                    <a14:imgEffect>
                      <a14:sharpenSoften amount="31000"/>
                    </a14:imgEffect>
                  </a14:imgLayer>
                </a14:imgProps>
              </a:ext>
            </a:extLst>
          </a:blip>
          <a:stretch>
            <a:fillRect/>
          </a:stretch>
        </p:blipFill>
        <p:spPr>
          <a:xfrm>
            <a:off x="5149178" y="2132537"/>
            <a:ext cx="6751629" cy="3835054"/>
          </a:xfrm>
          <a:prstGeom prst="rect">
            <a:avLst/>
          </a:prstGeom>
        </p:spPr>
      </p:pic>
      <p:sp>
        <p:nvSpPr>
          <p:cNvPr id="7" name="TextBox 6">
            <a:extLst>
              <a:ext uri="{FF2B5EF4-FFF2-40B4-BE49-F238E27FC236}">
                <a16:creationId xmlns:a16="http://schemas.microsoft.com/office/drawing/2014/main" id="{B0B5AE8E-9B51-A34C-853F-21CA16101C92}"/>
              </a:ext>
            </a:extLst>
          </p:cNvPr>
          <p:cNvSpPr txBox="1"/>
          <p:nvPr/>
        </p:nvSpPr>
        <p:spPr>
          <a:xfrm>
            <a:off x="7608913" y="2319346"/>
            <a:ext cx="2864887" cy="369332"/>
          </a:xfrm>
          <a:prstGeom prst="rect">
            <a:avLst/>
          </a:prstGeom>
          <a:noFill/>
        </p:spPr>
        <p:txBody>
          <a:bodyPr wrap="none" rtlCol="0">
            <a:spAutoFit/>
          </a:bodyPr>
          <a:lstStyle/>
          <a:p>
            <a:r>
              <a:rPr lang="en-US" sz="1800" b="1" dirty="0">
                <a:solidFill>
                  <a:srgbClr val="FF0000"/>
                </a:solidFill>
              </a:rPr>
              <a:t>Default Value of ‘K’ is 05</a:t>
            </a:r>
          </a:p>
        </p:txBody>
      </p:sp>
    </p:spTree>
    <p:extLst>
      <p:ext uri="{BB962C8B-B14F-4D97-AF65-F5344CB8AC3E}">
        <p14:creationId xmlns:p14="http://schemas.microsoft.com/office/powerpoint/2010/main" val="410659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A105D9-19D7-064C-9490-053B0015E020}"/>
              </a:ext>
            </a:extLst>
          </p:cNvPr>
          <p:cNvPicPr>
            <a:picLocks noChangeAspect="1"/>
          </p:cNvPicPr>
          <p:nvPr/>
        </p:nvPicPr>
        <p:blipFill>
          <a:blip r:embed="rId2">
            <a:extLst>
              <a:ext uri="{BEBA8EAE-BF5A-486C-A8C5-ECC9F3942E4B}">
                <a14:imgProps xmlns:a14="http://schemas.microsoft.com/office/drawing/2010/main">
                  <a14:imgLayer>
                    <a14:imgEffect>
                      <a14:sharpenSoften amount="15000"/>
                    </a14:imgEffect>
                  </a14:imgLayer>
                </a14:imgProps>
              </a:ext>
            </a:extLst>
          </a:blip>
          <a:stretch>
            <a:fillRect/>
          </a:stretch>
        </p:blipFill>
        <p:spPr>
          <a:xfrm>
            <a:off x="1243012" y="917697"/>
            <a:ext cx="10296525" cy="5940303"/>
          </a:xfrm>
          <a:prstGeom prst="rect">
            <a:avLst/>
          </a:prstGeom>
        </p:spPr>
      </p:pic>
    </p:spTree>
    <p:extLst>
      <p:ext uri="{BB962C8B-B14F-4D97-AF65-F5344CB8AC3E}">
        <p14:creationId xmlns:p14="http://schemas.microsoft.com/office/powerpoint/2010/main" val="392164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9B1F-8BF4-9947-9FD7-4295E2B22D1E}"/>
              </a:ext>
            </a:extLst>
          </p:cNvPr>
          <p:cNvSpPr>
            <a:spLocks noGrp="1"/>
          </p:cNvSpPr>
          <p:nvPr>
            <p:ph type="title"/>
          </p:nvPr>
        </p:nvSpPr>
        <p:spPr/>
        <p:txBody>
          <a:bodyPr/>
          <a:lstStyle/>
          <a:p>
            <a:r>
              <a:rPr lang="en-US" dirty="0">
                <a:solidFill>
                  <a:srgbClr val="00B0F0"/>
                </a:solidFill>
              </a:rPr>
              <a:t>k-NN Ground Realities</a:t>
            </a:r>
          </a:p>
        </p:txBody>
      </p:sp>
      <p:pic>
        <p:nvPicPr>
          <p:cNvPr id="5" name="Picture 4">
            <a:extLst>
              <a:ext uri="{FF2B5EF4-FFF2-40B4-BE49-F238E27FC236}">
                <a16:creationId xmlns:a16="http://schemas.microsoft.com/office/drawing/2014/main" id="{30F92784-E232-5F49-B8D9-9D8CDCAA08A4}"/>
              </a:ext>
            </a:extLst>
          </p:cNvPr>
          <p:cNvPicPr>
            <a:picLocks noChangeAspect="1"/>
          </p:cNvPicPr>
          <p:nvPr/>
        </p:nvPicPr>
        <p:blipFill>
          <a:blip r:embed="rId2">
            <a:extLst>
              <a:ext uri="{BEBA8EAE-BF5A-486C-A8C5-ECC9F3942E4B}">
                <a14:imgProps xmlns:a14="http://schemas.microsoft.com/office/drawing/2010/main">
                  <a14:imgLayer>
                    <a14:imgEffect>
                      <a14:sharpenSoften amount="4000"/>
                    </a14:imgEffect>
                    <a14:imgEffect>
                      <a14:brightnessContrast bright="1000"/>
                    </a14:imgEffect>
                  </a14:imgLayer>
                </a14:imgProps>
              </a:ext>
            </a:extLst>
          </a:blip>
          <a:stretch>
            <a:fillRect/>
          </a:stretch>
        </p:blipFill>
        <p:spPr>
          <a:xfrm>
            <a:off x="787400" y="2025857"/>
            <a:ext cx="10617200" cy="3276600"/>
          </a:xfrm>
          <a:prstGeom prst="rect">
            <a:avLst/>
          </a:prstGeom>
          <a:effectLst>
            <a:glow rad="101600">
              <a:srgbClr val="00B0F0">
                <a:alpha val="96000"/>
              </a:srgbClr>
            </a:glow>
            <a:reflection endPos="11000" dir="5400000" sy="-100000" algn="bl" rotWithShape="0"/>
          </a:effectLst>
        </p:spPr>
      </p:pic>
    </p:spTree>
    <p:extLst>
      <p:ext uri="{BB962C8B-B14F-4D97-AF65-F5344CB8AC3E}">
        <p14:creationId xmlns:p14="http://schemas.microsoft.com/office/powerpoint/2010/main" val="1098937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B125-766A-014F-9D43-8B22CC07B503}"/>
              </a:ext>
            </a:extLst>
          </p:cNvPr>
          <p:cNvSpPr>
            <a:spLocks noGrp="1"/>
          </p:cNvSpPr>
          <p:nvPr>
            <p:ph type="title"/>
          </p:nvPr>
        </p:nvSpPr>
        <p:spPr>
          <a:xfrm>
            <a:off x="580041" y="331295"/>
            <a:ext cx="7435247" cy="740269"/>
          </a:xfrm>
        </p:spPr>
        <p:txBody>
          <a:bodyPr/>
          <a:lstStyle/>
          <a:p>
            <a:r>
              <a:rPr lang="en-US" dirty="0">
                <a:solidFill>
                  <a:srgbClr val="00B0F0"/>
                </a:solidFill>
              </a:rPr>
              <a:t>Blind Taste Experience</a:t>
            </a:r>
          </a:p>
        </p:txBody>
      </p:sp>
      <p:pic>
        <p:nvPicPr>
          <p:cNvPr id="5" name="Content Placeholder 4">
            <a:extLst>
              <a:ext uri="{FF2B5EF4-FFF2-40B4-BE49-F238E27FC236}">
                <a16:creationId xmlns:a16="http://schemas.microsoft.com/office/drawing/2014/main" id="{DAF96147-5B7A-7847-811C-F8EE1F76DB86}"/>
              </a:ext>
            </a:extLst>
          </p:cNvPr>
          <p:cNvPicPr>
            <a:picLocks noGrp="1" noChangeAspect="1"/>
          </p:cNvPicPr>
          <p:nvPr>
            <p:ph idx="1"/>
          </p:nvPr>
        </p:nvPicPr>
        <p:blipFill>
          <a:blip r:embed="rId2"/>
          <a:stretch>
            <a:fillRect/>
          </a:stretch>
        </p:blipFill>
        <p:spPr>
          <a:xfrm>
            <a:off x="744553" y="3200204"/>
            <a:ext cx="10702894" cy="3112189"/>
          </a:xfrm>
        </p:spPr>
      </p:pic>
      <p:sp>
        <p:nvSpPr>
          <p:cNvPr id="6" name="Content Placeholder 2">
            <a:extLst>
              <a:ext uri="{FF2B5EF4-FFF2-40B4-BE49-F238E27FC236}">
                <a16:creationId xmlns:a16="http://schemas.microsoft.com/office/drawing/2014/main" id="{6E82CBD9-59CA-0644-AE27-9200B9B44669}"/>
              </a:ext>
            </a:extLst>
          </p:cNvPr>
          <p:cNvSpPr txBox="1">
            <a:spLocks/>
          </p:cNvSpPr>
          <p:nvPr/>
        </p:nvSpPr>
        <p:spPr>
          <a:xfrm>
            <a:off x="580041" y="1594086"/>
            <a:ext cx="10923762" cy="25579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solidFill>
                  <a:srgbClr val="0070C0"/>
                </a:solidFill>
              </a:rPr>
              <a:t>Blind Taste Experience involves some people going in a restaurant and tasting food in darkness.</a:t>
            </a:r>
          </a:p>
          <a:p>
            <a:r>
              <a:rPr lang="en-US" dirty="0">
                <a:solidFill>
                  <a:srgbClr val="0070C0"/>
                </a:solidFill>
              </a:rPr>
              <a:t>In Mystery Meal, people are asked to mark the food on two parameters – Crunchy and Sweet</a:t>
            </a:r>
          </a:p>
          <a:p>
            <a:r>
              <a:rPr lang="en-US" dirty="0">
                <a:solidFill>
                  <a:srgbClr val="0070C0"/>
                </a:solidFill>
              </a:rPr>
              <a:t>Scale used – 1 to 10 (10 being highest and 01 being lowest)</a:t>
            </a:r>
          </a:p>
          <a:p>
            <a:r>
              <a:rPr lang="en-US" dirty="0">
                <a:solidFill>
                  <a:srgbClr val="0070C0"/>
                </a:solidFill>
              </a:rPr>
              <a:t>The food products are labeled as follows: </a:t>
            </a:r>
          </a:p>
          <a:p>
            <a:pPr marL="0" indent="0">
              <a:buFont typeface="Wingdings 3" charset="2"/>
              <a:buNone/>
            </a:pPr>
            <a:r>
              <a:rPr lang="en-US" dirty="0">
                <a:solidFill>
                  <a:srgbClr val="0070C0"/>
                </a:solidFill>
              </a:rPr>
              <a:t> </a:t>
            </a:r>
          </a:p>
        </p:txBody>
      </p:sp>
    </p:spTree>
    <p:extLst>
      <p:ext uri="{BB962C8B-B14F-4D97-AF65-F5344CB8AC3E}">
        <p14:creationId xmlns:p14="http://schemas.microsoft.com/office/powerpoint/2010/main" val="186343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3A18-F42C-0B41-A089-484A7CE0D4C9}"/>
              </a:ext>
            </a:extLst>
          </p:cNvPr>
          <p:cNvSpPr>
            <a:spLocks noGrp="1"/>
          </p:cNvSpPr>
          <p:nvPr>
            <p:ph type="title"/>
          </p:nvPr>
        </p:nvSpPr>
        <p:spPr>
          <a:xfrm>
            <a:off x="707963" y="158386"/>
            <a:ext cx="3756475" cy="1020232"/>
          </a:xfrm>
        </p:spPr>
        <p:txBody>
          <a:bodyPr>
            <a:normAutofit/>
          </a:bodyPr>
          <a:lstStyle/>
          <a:p>
            <a:r>
              <a:rPr lang="en-US" dirty="0">
                <a:solidFill>
                  <a:srgbClr val="00B0F0"/>
                </a:solidFill>
              </a:rPr>
              <a:t>Tomato Family</a:t>
            </a:r>
          </a:p>
        </p:txBody>
      </p:sp>
      <p:sp>
        <p:nvSpPr>
          <p:cNvPr id="10" name="Content Placeholder 9">
            <a:extLst>
              <a:ext uri="{FF2B5EF4-FFF2-40B4-BE49-F238E27FC236}">
                <a16:creationId xmlns:a16="http://schemas.microsoft.com/office/drawing/2014/main" id="{395FF954-BD5F-4F30-84DA-BE6E767F7FCD}"/>
              </a:ext>
            </a:extLst>
          </p:cNvPr>
          <p:cNvSpPr>
            <a:spLocks noGrp="1"/>
          </p:cNvSpPr>
          <p:nvPr>
            <p:ph idx="1"/>
          </p:nvPr>
        </p:nvSpPr>
        <p:spPr>
          <a:xfrm>
            <a:off x="687957" y="1150042"/>
            <a:ext cx="3776481" cy="3898900"/>
          </a:xfrm>
        </p:spPr>
        <p:txBody>
          <a:bodyPr>
            <a:normAutofit fontScale="70000" lnSpcReduction="20000"/>
          </a:bodyPr>
          <a:lstStyle/>
          <a:p>
            <a:r>
              <a:rPr lang="en-US" dirty="0">
                <a:solidFill>
                  <a:srgbClr val="002060"/>
                </a:solidFill>
              </a:rPr>
              <a:t>Notice the pattern of Veggies, Fruits and Proteins</a:t>
            </a:r>
          </a:p>
          <a:p>
            <a:pPr marL="0" indent="0">
              <a:buNone/>
            </a:pPr>
            <a:endParaRPr lang="en-US" dirty="0">
              <a:solidFill>
                <a:srgbClr val="002060"/>
              </a:solidFill>
            </a:endParaRPr>
          </a:p>
          <a:p>
            <a:r>
              <a:rPr lang="en-US" dirty="0">
                <a:solidFill>
                  <a:srgbClr val="002060"/>
                </a:solidFill>
              </a:rPr>
              <a:t>Locating the tomato’s nearest neighbor requires a distance formula.</a:t>
            </a:r>
          </a:p>
          <a:p>
            <a:pPr marL="0" indent="0">
              <a:buNone/>
            </a:pPr>
            <a:endParaRPr lang="en-US" dirty="0">
              <a:solidFill>
                <a:srgbClr val="002060"/>
              </a:solidFill>
            </a:endParaRPr>
          </a:p>
          <a:p>
            <a:r>
              <a:rPr lang="en-US" dirty="0">
                <a:solidFill>
                  <a:srgbClr val="002060"/>
                </a:solidFill>
              </a:rPr>
              <a:t>k-NN uses EUCLIDEAN DISTANCE to find the answer</a:t>
            </a:r>
          </a:p>
          <a:p>
            <a:endParaRPr lang="en-US" dirty="0">
              <a:solidFill>
                <a:srgbClr val="002060"/>
              </a:solidFill>
            </a:endParaRPr>
          </a:p>
        </p:txBody>
      </p:sp>
      <p:pic>
        <p:nvPicPr>
          <p:cNvPr id="8" name="Content Placeholder 4">
            <a:extLst>
              <a:ext uri="{FF2B5EF4-FFF2-40B4-BE49-F238E27FC236}">
                <a16:creationId xmlns:a16="http://schemas.microsoft.com/office/drawing/2014/main" id="{C14174AA-6CF3-8748-89E2-C6DC6E671CB9}"/>
              </a:ext>
            </a:extLst>
          </p:cNvPr>
          <p:cNvPicPr>
            <a:picLocks noChangeAspect="1"/>
          </p:cNvPicPr>
          <p:nvPr/>
        </p:nvPicPr>
        <p:blipFill>
          <a:blip r:embed="rId2"/>
          <a:stretch>
            <a:fillRect/>
          </a:stretch>
        </p:blipFill>
        <p:spPr>
          <a:xfrm>
            <a:off x="4878957" y="816591"/>
            <a:ext cx="6510300" cy="5631411"/>
          </a:xfrm>
          <a:prstGeom prst="rect">
            <a:avLst/>
          </a:prstGeom>
        </p:spPr>
      </p:pic>
      <p:pic>
        <p:nvPicPr>
          <p:cNvPr id="1026" name="Picture 2" descr="Related image">
            <a:extLst>
              <a:ext uri="{FF2B5EF4-FFF2-40B4-BE49-F238E27FC236}">
                <a16:creationId xmlns:a16="http://schemas.microsoft.com/office/drawing/2014/main" id="{1B6286FA-9AEC-D246-8BB4-5D660FD696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89" y="4270166"/>
            <a:ext cx="3237705" cy="251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68937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1619</Words>
  <Application>Microsoft Macintosh PowerPoint</Application>
  <PresentationFormat>Widescreen</PresentationFormat>
  <Paragraphs>213</Paragraphs>
  <Slides>34</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Candara</vt:lpstr>
      <vt:lpstr>Corbel</vt:lpstr>
      <vt:lpstr>Cambria Math</vt:lpstr>
      <vt:lpstr>Calibri</vt:lpstr>
      <vt:lpstr>Arial</vt:lpstr>
      <vt:lpstr>Abadi</vt:lpstr>
      <vt:lpstr>roboto</vt:lpstr>
      <vt:lpstr>Times New Roman</vt:lpstr>
      <vt:lpstr>Wingdings 3</vt:lpstr>
      <vt:lpstr>Office Theme</vt:lpstr>
      <vt:lpstr>1_Office Theme</vt:lpstr>
      <vt:lpstr>5_Office Theme</vt:lpstr>
      <vt:lpstr>K- Nearest Neighbours (KNN)</vt:lpstr>
      <vt:lpstr>Learning Objectives </vt:lpstr>
      <vt:lpstr>Nearest Neighbor Classification</vt:lpstr>
      <vt:lpstr>What  k-NN does</vt:lpstr>
      <vt:lpstr>Euclidean Distance</vt:lpstr>
      <vt:lpstr>PowerPoint Presentation</vt:lpstr>
      <vt:lpstr>k-NN Ground Realities</vt:lpstr>
      <vt:lpstr>Blind Taste Experience</vt:lpstr>
      <vt:lpstr>Tomato Family</vt:lpstr>
      <vt:lpstr>PowerPoint Presentation</vt:lpstr>
      <vt:lpstr>How does it work??</vt:lpstr>
      <vt:lpstr>Thus, KNN is….</vt:lpstr>
      <vt:lpstr>Euclidean Distance</vt:lpstr>
      <vt:lpstr>Determine K neighbours</vt:lpstr>
      <vt:lpstr>Pros and Cons of KNN </vt:lpstr>
      <vt:lpstr>Interview Questions</vt:lpstr>
      <vt:lpstr>Interview Questions</vt:lpstr>
      <vt:lpstr>Interview Questions</vt:lpstr>
      <vt:lpstr>Interview Questions</vt:lpstr>
      <vt:lpstr>Interview Questions</vt:lpstr>
      <vt:lpstr>Interview Questions</vt:lpstr>
      <vt:lpstr>Interview Questions</vt:lpstr>
      <vt:lpstr>Interview Questions</vt:lpstr>
      <vt:lpstr>Interview Questions</vt:lpstr>
      <vt:lpstr>Interview Questions</vt:lpstr>
      <vt:lpstr>Interview Questions</vt:lpstr>
      <vt:lpstr>Interview Questions</vt:lpstr>
      <vt:lpstr>Hands on exercise on KNN</vt:lpstr>
      <vt:lpstr>PowerPoint Presentation</vt:lpstr>
      <vt:lpstr>PowerPoint Presentation</vt:lpstr>
      <vt:lpstr>Case Study </vt:lpstr>
      <vt:lpstr>Dataset Info</vt:lpstr>
      <vt:lpstr>Objective and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 Nearest Neighbours (KNN)</dc:title>
  <cp:lastModifiedBy>Mukul Singh Chauhan</cp:lastModifiedBy>
  <cp:revision>10</cp:revision>
  <dcterms:modified xsi:type="dcterms:W3CDTF">2019-04-22T04:01:24Z</dcterms:modified>
</cp:coreProperties>
</file>